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16"/>
  </p:notesMasterIdLst>
  <p:handoutMasterIdLst>
    <p:handoutMasterId r:id="rId17"/>
  </p:handoutMasterIdLst>
  <p:sldIdLst>
    <p:sldId id="256" r:id="rId5"/>
    <p:sldId id="776" r:id="rId6"/>
    <p:sldId id="849" r:id="rId7"/>
    <p:sldId id="785" r:id="rId8"/>
    <p:sldId id="856" r:id="rId9"/>
    <p:sldId id="857" r:id="rId10"/>
    <p:sldId id="853" r:id="rId11"/>
    <p:sldId id="858" r:id="rId12"/>
    <p:sldId id="859" r:id="rId13"/>
    <p:sldId id="860" r:id="rId14"/>
    <p:sldId id="784" r:id="rId15"/>
  </p:sldIdLst>
  <p:sldSz cx="9144000" cy="6858000" type="screen4x3"/>
  <p:notesSz cx="9928225" cy="6797675"/>
  <p:custDataLst>
    <p:tags r:id="rId18"/>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0000"/>
    <a:srgbClr val="FDCFD2"/>
    <a:srgbClr val="B21212"/>
    <a:srgbClr val="FF8B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176" autoAdjust="0"/>
    <p:restoredTop sz="94646" autoAdjust="0"/>
  </p:normalViewPr>
  <p:slideViewPr>
    <p:cSldViewPr>
      <p:cViewPr varScale="1">
        <p:scale>
          <a:sx n="57" d="100"/>
          <a:sy n="57" d="100"/>
        </p:scale>
        <p:origin x="90" y="540"/>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24/07/2018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7/24/2018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15673565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2913265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0005746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31060678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5821997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31858551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4410400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6756910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3325850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30573424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6.xml"/><Relationship Id="rId7" Type="http://schemas.openxmlformats.org/officeDocument/2006/relationships/slide" Target="../slides/slide10.xml"/><Relationship Id="rId2" Type="http://schemas.openxmlformats.org/officeDocument/2006/relationships/slide" Target="../slides/slide11.xml"/><Relationship Id="rId1" Type="http://schemas.openxmlformats.org/officeDocument/2006/relationships/slideMaster" Target="../slideMasters/slideMaster1.xml"/><Relationship Id="rId6" Type="http://schemas.openxmlformats.org/officeDocument/2006/relationships/slide" Target="../slides/slide9.xml"/><Relationship Id="rId5" Type="http://schemas.openxmlformats.org/officeDocument/2006/relationships/slide" Target="../slides/slide8.xml"/><Relationship Id="rId4" Type="http://schemas.openxmlformats.org/officeDocument/2006/relationships/image" Target="../media/image3.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14" name="Round Same Side Corner Rectangle 13">
            <a:hlinkClick r:id="rId2" action="ppaction://hlinksldjump"/>
          </p:cNvPr>
          <p:cNvSpPr/>
          <p:nvPr userDrawn="1"/>
        </p:nvSpPr>
        <p:spPr>
          <a:xfrm>
            <a:off x="7020272" y="620688"/>
            <a:ext cx="901334"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Assessment</a:t>
            </a:r>
            <a:endParaRPr lang="en-GB" sz="11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133342" y="620688"/>
            <a:ext cx="125175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P9 – Diary Types</a:t>
            </a:r>
            <a:endParaRPr lang="en-GB" sz="1100" b="1" dirty="0">
              <a:latin typeface="Arial" panose="020B0604020202020204" pitchFamily="34" charset="0"/>
              <a:cs typeface="Arial" panose="020B0604020202020204" pitchFamily="34" charset="0"/>
            </a:endParaRPr>
          </a:p>
        </p:txBody>
      </p:sp>
      <p:sp>
        <p:nvSpPr>
          <p:cNvPr id="6" name="Title 5"/>
          <p:cNvSpPr>
            <a:spLocks noGrp="1"/>
          </p:cNvSpPr>
          <p:nvPr>
            <p:ph type="title"/>
          </p:nvPr>
        </p:nvSpPr>
        <p:spPr>
          <a:xfrm>
            <a:off x="35496" y="44624"/>
            <a:ext cx="7886110"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pic>
        <p:nvPicPr>
          <p:cNvPr id="2" name="Picture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956376" y="-2406"/>
            <a:ext cx="1145845" cy="911126"/>
          </a:xfrm>
          <a:prstGeom prst="rect">
            <a:avLst/>
          </a:prstGeom>
        </p:spPr>
      </p:pic>
      <p:sp>
        <p:nvSpPr>
          <p:cNvPr id="8" name="Round Same Side Corner Rectangle 7">
            <a:hlinkClick r:id="rId5" action="ppaction://hlinksldjump"/>
          </p:cNvPr>
          <p:cNvSpPr/>
          <p:nvPr userDrawn="1"/>
        </p:nvSpPr>
        <p:spPr>
          <a:xfrm>
            <a:off x="1422462" y="620688"/>
            <a:ext cx="1462165"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P9 – Manage a Diary</a:t>
            </a:r>
            <a:endParaRPr lang="en-GB" sz="1100" b="1" dirty="0">
              <a:latin typeface="Arial" panose="020B0604020202020204" pitchFamily="34" charset="0"/>
              <a:cs typeface="Arial" panose="020B0604020202020204" pitchFamily="34" charset="0"/>
            </a:endParaRPr>
          </a:p>
        </p:txBody>
      </p:sp>
      <p:sp>
        <p:nvSpPr>
          <p:cNvPr id="9" name="Round Same Side Corner Rectangle 8">
            <a:hlinkClick r:id="rId6" action="ppaction://hlinksldjump"/>
          </p:cNvPr>
          <p:cNvSpPr/>
          <p:nvPr userDrawn="1"/>
        </p:nvSpPr>
        <p:spPr>
          <a:xfrm>
            <a:off x="2921991" y="620688"/>
            <a:ext cx="1987908" cy="357190"/>
          </a:xfrm>
          <a:prstGeom prst="round2SameRect">
            <a:avLst/>
          </a:prstGeom>
          <a:gradFill>
            <a:gsLst>
              <a:gs pos="0">
                <a:schemeClr val="accent2">
                  <a:lumMod val="50000"/>
                </a:schemeClr>
              </a:gs>
              <a:gs pos="39000">
                <a:schemeClr val="accent2">
                  <a:lumMod val="75000"/>
                </a:schemeClr>
              </a:gs>
              <a:gs pos="70000">
                <a:srgbClr val="C00000"/>
              </a:gs>
              <a:gs pos="100000">
                <a:schemeClr val="accent2">
                  <a:lumMod val="60000"/>
                  <a:lumOff val="4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M5 - Manage Multiple Diaries</a:t>
            </a:r>
            <a:endParaRPr lang="en-GB" sz="1100" b="1" dirty="0">
              <a:latin typeface="Arial" panose="020B0604020202020204" pitchFamily="34" charset="0"/>
              <a:cs typeface="Arial" panose="020B0604020202020204" pitchFamily="34" charset="0"/>
            </a:endParaRPr>
          </a:p>
        </p:txBody>
      </p:sp>
      <p:sp>
        <p:nvSpPr>
          <p:cNvPr id="10" name="Round Same Side Corner Rectangle 9">
            <a:hlinkClick r:id="rId7" action="ppaction://hlinksldjump"/>
          </p:cNvPr>
          <p:cNvSpPr/>
          <p:nvPr userDrawn="1"/>
        </p:nvSpPr>
        <p:spPr>
          <a:xfrm>
            <a:off x="4947263" y="620688"/>
            <a:ext cx="2035644" cy="357190"/>
          </a:xfrm>
          <a:prstGeom prst="round2SameRect">
            <a:avLst/>
          </a:prstGeom>
          <a:gradFill>
            <a:gsLst>
              <a:gs pos="0">
                <a:srgbClr val="002060"/>
              </a:gs>
              <a:gs pos="44000">
                <a:srgbClr val="0070C0"/>
              </a:gs>
              <a:gs pos="70000">
                <a:schemeClr val="tx2">
                  <a:lumMod val="60000"/>
                  <a:lumOff val="40000"/>
                </a:schemeClr>
              </a:gs>
              <a:gs pos="100000">
                <a:schemeClr val="accent1">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D4 – Negotiate Diary Changes</a:t>
            </a:r>
            <a:endParaRPr lang="en-GB" sz="11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33342" y="983578"/>
            <a:ext cx="8840139"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hyperlink" Target="M5.1%20-%20Schedule%20IT.mp4"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hyperlink" Target="P9.1%20-%20Complex%20Calendar%20Control.mp4"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hyperlink" Target="P9.1%20-%20Complex%20Calendar%20Control.mp4"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hyperlink" Target="P9.1%20-%20Complex%20Calendar%20Control.mp4"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8" Type="http://schemas.openxmlformats.org/officeDocument/2006/relationships/hyperlink" Target="M5.1%20-%20Schedule%20IT.mp4" TargetMode="External"/><Relationship Id="rId3" Type="http://schemas.openxmlformats.org/officeDocument/2006/relationships/hyperlink" Target="https://www.scheduleit.co.uk/diarysoftware.htm" TargetMode="External"/><Relationship Id="rId7"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322220"/>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nSpc>
                <a:spcPts val="5600"/>
              </a:lnSpc>
            </a:pPr>
            <a:r>
              <a:rPr lang="en-US" sz="5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LO4 - Be </a:t>
            </a:r>
            <a:r>
              <a:rPr lang="en-US" sz="5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Able </a:t>
            </a:r>
            <a:r>
              <a:rPr lang="en-US" sz="5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to Manage Diaries and Diary Systems</a:t>
            </a: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95536" y="404664"/>
            <a:ext cx="8496944" cy="1384995"/>
          </a:xfrm>
          <a:prstGeom prst="rect">
            <a:avLst/>
          </a:prstGeom>
          <a:noFill/>
        </p:spPr>
        <p:txBody>
          <a:bodyPr wrap="square" rtlCol="0">
            <a:spAutoFit/>
          </a:bodyPr>
          <a:lstStyle/>
          <a:p>
            <a:pPr algn="r"/>
            <a:r>
              <a:rPr lang="en-GB" sz="2800" b="1" dirty="0"/>
              <a:t>OCR Level 02 – Cambridge Technical</a:t>
            </a:r>
          </a:p>
          <a:p>
            <a:pPr algn="r"/>
            <a:r>
              <a:rPr lang="en-GB" sz="2600" dirty="0"/>
              <a:t> </a:t>
            </a:r>
            <a:r>
              <a:rPr lang="en-GB" sz="2600" b="1" dirty="0"/>
              <a:t>Unit </a:t>
            </a:r>
            <a:r>
              <a:rPr lang="en-GB" sz="2600" b="1" dirty="0" smtClean="0"/>
              <a:t>04 </a:t>
            </a:r>
            <a:r>
              <a:rPr lang="en-GB" sz="2600" b="1" dirty="0"/>
              <a:t>– </a:t>
            </a:r>
            <a:r>
              <a:rPr lang="en-US" sz="2600" b="1" dirty="0" smtClean="0"/>
              <a:t>Provide Administrative Support</a:t>
            </a:r>
            <a:endParaRPr lang="en-US" sz="2600" dirty="0"/>
          </a:p>
          <a:p>
            <a:pPr algn="r"/>
            <a:r>
              <a:rPr lang="en-GB" sz="2800" b="1" dirty="0" smtClean="0">
                <a:solidFill>
                  <a:schemeClr val="tx1">
                    <a:lumMod val="50000"/>
                    <a:lumOff val="50000"/>
                  </a:schemeClr>
                </a:solidFill>
              </a:rPr>
              <a:t>2016 Specification </a:t>
            </a:r>
            <a:r>
              <a:rPr lang="en-GB" sz="2800" b="1" dirty="0">
                <a:solidFill>
                  <a:schemeClr val="tx1">
                    <a:lumMod val="50000"/>
                    <a:lumOff val="50000"/>
                  </a:schemeClr>
                </a:solidFill>
              </a:rPr>
              <a:t>- M/617/0724</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5283" y="309942"/>
            <a:ext cx="1665629" cy="1599701"/>
          </a:xfrm>
          <a:prstGeom prst="rect">
            <a:avLst/>
          </a:prstGeom>
        </p:spPr>
      </p:pic>
      <p:pic>
        <p:nvPicPr>
          <p:cNvPr id="2050" name="Picture 2" descr="Image result for diary management system"/>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2987824" y="2060848"/>
            <a:ext cx="5976664" cy="312130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600" dirty="0" smtClean="0"/>
              <a:t>D4.1 – Rearranging Staff Diaries</a:t>
            </a:r>
            <a:endParaRPr lang="en-GB" sz="3600" b="1" dirty="0" smtClean="0"/>
          </a:p>
        </p:txBody>
      </p:sp>
      <p:sp>
        <p:nvSpPr>
          <p:cNvPr id="2" name="Rectangle 1"/>
          <p:cNvSpPr/>
          <p:nvPr/>
        </p:nvSpPr>
        <p:spPr>
          <a:xfrm>
            <a:off x="208675" y="1033617"/>
            <a:ext cx="6133517" cy="5632311"/>
          </a:xfrm>
          <a:prstGeom prst="rect">
            <a:avLst/>
          </a:prstGeom>
        </p:spPr>
        <p:txBody>
          <a:bodyPr wrap="square" numCol="1" spcCol="72000">
            <a:spAutoFit/>
          </a:bodyPr>
          <a:lstStyle/>
          <a:p>
            <a:pPr marL="285750" indent="-285750">
              <a:buClr>
                <a:schemeClr val="accent1">
                  <a:lumMod val="75000"/>
                </a:schemeClr>
              </a:buClr>
              <a:buSzPct val="68000"/>
              <a:buFontTx/>
              <a:buChar char="►"/>
            </a:pPr>
            <a:r>
              <a:rPr lang="en-US" sz="1500" dirty="0"/>
              <a:t>For </a:t>
            </a:r>
            <a:r>
              <a:rPr lang="en-US" sz="1500" dirty="0" smtClean="0"/>
              <a:t>D4, </a:t>
            </a:r>
            <a:r>
              <a:rPr lang="en-US" sz="1500" dirty="0" smtClean="0">
                <a:latin typeface="Arial" panose="020B0604020202020204" pitchFamily="34" charset="0"/>
                <a:cs typeface="Arial" panose="020B0604020202020204" pitchFamily="34" charset="0"/>
              </a:rPr>
              <a:t>you </a:t>
            </a:r>
            <a:r>
              <a:rPr lang="en-US" sz="1500" dirty="0">
                <a:latin typeface="Arial" panose="020B0604020202020204" pitchFamily="34" charset="0"/>
                <a:cs typeface="Arial" panose="020B0604020202020204" pitchFamily="34" charset="0"/>
              </a:rPr>
              <a:t>must negotiate with others to ensure that diaries of required colleagues can be coordinated for an event. For example, this may require them to negotiate with one or more of the colleagues, or other colleagues within a business, to amend an existing meeting in order to free up a ‘best-fit’ timeslot. Alternatively, they may negotiate over a room booking, for example, if they need a larger capacity room that has already been booked by someone else</a:t>
            </a:r>
            <a:r>
              <a:rPr lang="en-US" sz="1500" dirty="0" smtClean="0">
                <a:latin typeface="Arial" panose="020B0604020202020204" pitchFamily="34" charset="0"/>
                <a:cs typeface="Arial" panose="020B0604020202020204" pitchFamily="34" charset="0"/>
              </a:rPr>
              <a:t>.</a:t>
            </a:r>
            <a:endParaRPr lang="en-US" sz="1500" dirty="0">
              <a:latin typeface="Arial" panose="020B0604020202020204" pitchFamily="34" charset="0"/>
              <a:cs typeface="Arial" panose="020B0604020202020204" pitchFamily="34" charset="0"/>
            </a:endParaRPr>
          </a:p>
          <a:p>
            <a:pPr marL="285750" indent="-285750">
              <a:buClr>
                <a:schemeClr val="accent1">
                  <a:lumMod val="75000"/>
                </a:schemeClr>
              </a:buClr>
              <a:buSzPct val="68000"/>
              <a:buFontTx/>
              <a:buChar char="►"/>
            </a:pPr>
            <a:r>
              <a:rPr lang="en-US" sz="1500" dirty="0">
                <a:latin typeface="Arial" panose="020B0604020202020204" pitchFamily="34" charset="0"/>
                <a:cs typeface="Arial" panose="020B0604020202020204" pitchFamily="34" charset="0"/>
              </a:rPr>
              <a:t>Evidence for particular assessment criteria could be witnessed with the learner demonstrating their ability and fulfilling the role of an administration assistant in a variety of different business situations. </a:t>
            </a:r>
          </a:p>
          <a:p>
            <a:pPr marL="285750" indent="-285750">
              <a:buClr>
                <a:srgbClr val="C00000"/>
              </a:buClr>
              <a:buSzPct val="68000"/>
              <a:buFont typeface="Arial" panose="020B0604020202020204" pitchFamily="34" charset="0"/>
              <a:buChar char="►"/>
            </a:pPr>
            <a:r>
              <a:rPr lang="en-US" sz="1500" dirty="0">
                <a:latin typeface="Arial" panose="020B0604020202020204" pitchFamily="34" charset="0"/>
                <a:cs typeface="Arial" panose="020B0604020202020204" pitchFamily="34" charset="0"/>
              </a:rPr>
              <a:t>For this I would </a:t>
            </a:r>
            <a:r>
              <a:rPr lang="en-US" sz="1500" dirty="0" smtClean="0">
                <a:latin typeface="Arial" panose="020B0604020202020204" pitchFamily="34" charset="0"/>
                <a:cs typeface="Arial" panose="020B0604020202020204" pitchFamily="34" charset="0"/>
              </a:rPr>
              <a:t>use the program as before and come up with some scenario of one of the department teachers not being able to make it to a meeting. Rearrange the meeting for another time or another day, change the room if you can as well and evidence the issue (add in an parent meeting at the time of the planned meeting on one persons diary).</a:t>
            </a:r>
          </a:p>
          <a:p>
            <a:pPr marL="285750" indent="-285750">
              <a:buClr>
                <a:srgbClr val="C00000"/>
              </a:buClr>
              <a:buSzPct val="68000"/>
              <a:buFont typeface="Arial" panose="020B0604020202020204" pitchFamily="34" charset="0"/>
              <a:buChar char="►"/>
            </a:pPr>
            <a:r>
              <a:rPr lang="en-US" sz="1500" dirty="0" smtClean="0">
                <a:latin typeface="Arial" panose="020B0604020202020204" pitchFamily="34" charset="0"/>
                <a:cs typeface="Arial" panose="020B0604020202020204" pitchFamily="34" charset="0"/>
              </a:rPr>
              <a:t>Then show the steps it takes to reorganize the meeting and room. Evidence each step as proof.</a:t>
            </a:r>
          </a:p>
          <a:p>
            <a:pPr>
              <a:buClr>
                <a:srgbClr val="C00000"/>
              </a:buClr>
              <a:buSzPct val="68000"/>
            </a:pPr>
            <a:r>
              <a:rPr lang="en-US" sz="1500" b="1" dirty="0" smtClean="0">
                <a:solidFill>
                  <a:srgbClr val="FF0000"/>
                </a:solidFill>
                <a:latin typeface="Arial" panose="020B0604020202020204" pitchFamily="34" charset="0"/>
                <a:cs typeface="Arial" panose="020B0604020202020204" pitchFamily="34" charset="0"/>
              </a:rPr>
              <a:t>D4.1 – Task 05 - </a:t>
            </a:r>
            <a:r>
              <a:rPr lang="en-US" sz="1500" dirty="0" smtClean="0">
                <a:solidFill>
                  <a:srgbClr val="FF0000"/>
                </a:solidFill>
                <a:latin typeface="Arial" panose="020B0604020202020204" pitchFamily="34" charset="0"/>
                <a:cs typeface="Arial" panose="020B0604020202020204" pitchFamily="34" charset="0"/>
              </a:rPr>
              <a:t>Negotiate </a:t>
            </a:r>
            <a:r>
              <a:rPr lang="en-US" sz="1500" dirty="0">
                <a:solidFill>
                  <a:srgbClr val="FF0000"/>
                </a:solidFill>
                <a:latin typeface="Arial" panose="020B0604020202020204" pitchFamily="34" charset="0"/>
                <a:cs typeface="Arial" panose="020B0604020202020204" pitchFamily="34" charset="0"/>
              </a:rPr>
              <a:t>diary entries with others to ensure that diaries of required colleagues </a:t>
            </a:r>
            <a:r>
              <a:rPr lang="en-US" sz="1500" dirty="0" smtClean="0">
                <a:solidFill>
                  <a:srgbClr val="FF0000"/>
                </a:solidFill>
                <a:latin typeface="Arial" panose="020B0604020202020204" pitchFamily="34" charset="0"/>
                <a:cs typeface="Arial" panose="020B0604020202020204" pitchFamily="34" charset="0"/>
              </a:rPr>
              <a:t>can agree with and attend.</a:t>
            </a:r>
            <a:endParaRPr lang="en-US" sz="1500" dirty="0">
              <a:solidFill>
                <a:srgbClr val="FF0000"/>
              </a:solidFill>
              <a:latin typeface="Arial" panose="020B0604020202020204" pitchFamily="34" charset="0"/>
              <a:cs typeface="Arial" panose="020B0604020202020204" pitchFamily="34" charset="0"/>
            </a:endParaRPr>
          </a:p>
          <a:p>
            <a:pPr marL="285750" indent="-285750">
              <a:buClr>
                <a:srgbClr val="C00000"/>
              </a:buClr>
              <a:buSzPct val="68000"/>
              <a:buFont typeface="Arial" panose="020B0604020202020204" pitchFamily="34" charset="0"/>
              <a:buChar char="►"/>
            </a:pPr>
            <a:r>
              <a:rPr lang="en-US" sz="1500" dirty="0" smtClean="0">
                <a:latin typeface="Arial" panose="020B0604020202020204" pitchFamily="34" charset="0"/>
                <a:cs typeface="Arial" panose="020B0604020202020204" pitchFamily="34" charset="0"/>
              </a:rPr>
              <a:t>You also need to evidence that you negotiated the rearrangement personally with the Head of Department or through emails with email confirmation.</a:t>
            </a:r>
            <a:endParaRPr lang="en-US" sz="1500" dirty="0">
              <a:latin typeface="Arial" panose="020B0604020202020204" pitchFamily="34" charset="0"/>
              <a:cs typeface="Arial" panose="020B0604020202020204" pitchFamily="34" charset="0"/>
            </a:endParaRPr>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342192" y="1124745"/>
            <a:ext cx="2550288" cy="533782"/>
          </a:xfrm>
          <a:prstGeom prst="rect">
            <a:avLst/>
          </a:prstGeom>
        </p:spPr>
      </p:pic>
      <p:pic>
        <p:nvPicPr>
          <p:cNvPr id="4" name="Picture 3"/>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342192" y="1819350"/>
            <a:ext cx="2550288" cy="830993"/>
          </a:xfrm>
          <a:prstGeom prst="rect">
            <a:avLst/>
          </a:prstGeom>
        </p:spPr>
      </p:pic>
      <p:pic>
        <p:nvPicPr>
          <p:cNvPr id="5" name="Picture 4"/>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342228" y="2924945"/>
            <a:ext cx="2550651" cy="1608020"/>
          </a:xfrm>
          <a:prstGeom prst="rect">
            <a:avLst/>
          </a:prstGeom>
        </p:spPr>
      </p:pic>
      <p:pic>
        <p:nvPicPr>
          <p:cNvPr id="6" name="Picture 5"/>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6342192" y="4797152"/>
            <a:ext cx="2550288" cy="1032260"/>
          </a:xfrm>
          <a:prstGeom prst="rect">
            <a:avLst/>
          </a:prstGeom>
        </p:spPr>
      </p:pic>
      <p:sp>
        <p:nvSpPr>
          <p:cNvPr id="13" name="TextBox 12">
            <a:hlinkClick r:id="rId7" action="ppaction://hlinkfile"/>
          </p:cNvPr>
          <p:cNvSpPr txBox="1"/>
          <p:nvPr/>
        </p:nvSpPr>
        <p:spPr>
          <a:xfrm>
            <a:off x="6491897" y="6204263"/>
            <a:ext cx="2328575" cy="338554"/>
          </a:xfrm>
          <a:prstGeom prst="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GB" sz="1600" dirty="0" smtClean="0"/>
              <a:t>Schedule IT guide</a:t>
            </a:r>
            <a:endParaRPr lang="en-GB" sz="1600" dirty="0"/>
          </a:p>
        </p:txBody>
      </p:sp>
    </p:spTree>
    <p:extLst>
      <p:ext uri="{BB962C8B-B14F-4D97-AF65-F5344CB8AC3E}">
        <p14:creationId xmlns:p14="http://schemas.microsoft.com/office/powerpoint/2010/main" val="2694428191"/>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7428" y="1052736"/>
            <a:ext cx="8729042" cy="5724644"/>
          </a:xfrm>
          <a:prstGeom prst="rect">
            <a:avLst/>
          </a:prstGeom>
        </p:spPr>
        <p:txBody>
          <a:bodyPr wrap="square">
            <a:spAutoFit/>
          </a:bodyPr>
          <a:lstStyle/>
          <a:p>
            <a:pPr>
              <a:buClr>
                <a:srgbClr val="C00000"/>
              </a:buClr>
              <a:buSzPct val="68000"/>
            </a:pPr>
            <a:r>
              <a:rPr lang="en-US" sz="3000" b="1" dirty="0">
                <a:solidFill>
                  <a:srgbClr val="FF0000"/>
                </a:solidFill>
              </a:rPr>
              <a:t>P9.1 – Task 01 – </a:t>
            </a:r>
            <a:r>
              <a:rPr lang="en-US" sz="3000" dirty="0">
                <a:solidFill>
                  <a:srgbClr val="FF0000"/>
                </a:solidFill>
              </a:rPr>
              <a:t>Explain the different diary systems in context of a school, stating the advantages and disadvantages of each.</a:t>
            </a:r>
          </a:p>
          <a:p>
            <a:pPr>
              <a:buClr>
                <a:srgbClr val="C00000"/>
              </a:buClr>
              <a:buSzPct val="68000"/>
            </a:pPr>
            <a:r>
              <a:rPr lang="en-US" sz="3000" b="1" dirty="0" smtClean="0">
                <a:solidFill>
                  <a:srgbClr val="FF0000"/>
                </a:solidFill>
              </a:rPr>
              <a:t>P9.2 </a:t>
            </a:r>
            <a:r>
              <a:rPr lang="en-US" sz="3000" b="1" dirty="0">
                <a:solidFill>
                  <a:srgbClr val="FF0000"/>
                </a:solidFill>
              </a:rPr>
              <a:t>– Task 02 - </a:t>
            </a:r>
            <a:r>
              <a:rPr lang="en-US" sz="3000" dirty="0">
                <a:solidFill>
                  <a:srgbClr val="FF0000"/>
                </a:solidFill>
              </a:rPr>
              <a:t>Explain best practice models in using an online or diary management system.</a:t>
            </a:r>
          </a:p>
          <a:p>
            <a:pPr>
              <a:buClr>
                <a:srgbClr val="C00000"/>
              </a:buClr>
              <a:buSzPct val="68000"/>
            </a:pPr>
            <a:r>
              <a:rPr lang="en-US" sz="3000" b="1" dirty="0" smtClean="0">
                <a:solidFill>
                  <a:srgbClr val="FF0000"/>
                </a:solidFill>
              </a:rPr>
              <a:t>P9.3 </a:t>
            </a:r>
            <a:r>
              <a:rPr lang="en-US" sz="3000" b="1" dirty="0">
                <a:solidFill>
                  <a:srgbClr val="FF0000"/>
                </a:solidFill>
              </a:rPr>
              <a:t>– Task 03 – </a:t>
            </a:r>
            <a:r>
              <a:rPr lang="en-US" sz="3000" dirty="0">
                <a:solidFill>
                  <a:srgbClr val="FF0000"/>
                </a:solidFill>
                <a:latin typeface="Arial" panose="020B0604020202020204" pitchFamily="34" charset="0"/>
                <a:cs typeface="Arial" panose="020B0604020202020204" pitchFamily="34" charset="0"/>
              </a:rPr>
              <a:t>Create, use and maintain a diary for individual colleagues. </a:t>
            </a:r>
            <a:endParaRPr lang="en-US" sz="3000" dirty="0">
              <a:solidFill>
                <a:srgbClr val="FF0000"/>
              </a:solidFill>
            </a:endParaRPr>
          </a:p>
          <a:p>
            <a:pPr>
              <a:buClr>
                <a:srgbClr val="C00000"/>
              </a:buClr>
              <a:buSzPct val="68000"/>
            </a:pPr>
            <a:r>
              <a:rPr lang="en-US" sz="3000" b="1" dirty="0" smtClean="0">
                <a:solidFill>
                  <a:srgbClr val="FF0000"/>
                </a:solidFill>
              </a:rPr>
              <a:t>M5.1 </a:t>
            </a:r>
            <a:r>
              <a:rPr lang="en-US" sz="3000" b="1" dirty="0">
                <a:solidFill>
                  <a:srgbClr val="FF0000"/>
                </a:solidFill>
              </a:rPr>
              <a:t>– Task 04 – </a:t>
            </a:r>
            <a:r>
              <a:rPr lang="en-US" sz="3000" dirty="0">
                <a:solidFill>
                  <a:srgbClr val="FF0000"/>
                </a:solidFill>
                <a:latin typeface="Arial" panose="020B0604020202020204" pitchFamily="34" charset="0"/>
                <a:cs typeface="Arial" panose="020B0604020202020204" pitchFamily="34" charset="0"/>
              </a:rPr>
              <a:t>Manage the diaries of several colleagues in order to book an event</a:t>
            </a:r>
            <a:r>
              <a:rPr lang="en-US" sz="3000" dirty="0">
                <a:solidFill>
                  <a:srgbClr val="FF0000"/>
                </a:solidFill>
              </a:rPr>
              <a:t>. </a:t>
            </a:r>
            <a:endParaRPr lang="en-US" sz="3000" dirty="0">
              <a:solidFill>
                <a:srgbClr val="FF0000"/>
              </a:solidFill>
              <a:latin typeface="Arial" panose="020B0604020202020204" pitchFamily="34" charset="0"/>
              <a:cs typeface="Arial" panose="020B0604020202020204" pitchFamily="34" charset="0"/>
            </a:endParaRPr>
          </a:p>
          <a:p>
            <a:pPr>
              <a:buClr>
                <a:srgbClr val="C00000"/>
              </a:buClr>
              <a:buSzPct val="68000"/>
            </a:pPr>
            <a:r>
              <a:rPr lang="en-US" sz="3200" b="1" dirty="0">
                <a:solidFill>
                  <a:srgbClr val="FF0000"/>
                </a:solidFill>
                <a:latin typeface="Arial" panose="020B0604020202020204" pitchFamily="34" charset="0"/>
                <a:cs typeface="Arial" panose="020B0604020202020204" pitchFamily="34" charset="0"/>
              </a:rPr>
              <a:t>D4.1 – Task 05 - </a:t>
            </a:r>
            <a:r>
              <a:rPr lang="en-US" sz="3200" dirty="0">
                <a:solidFill>
                  <a:srgbClr val="FF0000"/>
                </a:solidFill>
                <a:latin typeface="Arial" panose="020B0604020202020204" pitchFamily="34" charset="0"/>
                <a:cs typeface="Arial" panose="020B0604020202020204" pitchFamily="34" charset="0"/>
              </a:rPr>
              <a:t>Negotiate diary entries with others to ensure that diaries of required colleagues can agree with and attend.</a:t>
            </a:r>
          </a:p>
        </p:txBody>
      </p:sp>
      <p:sp>
        <p:nvSpPr>
          <p:cNvPr id="14" name="Title 2"/>
          <p:cNvSpPr>
            <a:spLocks noGrp="1"/>
          </p:cNvSpPr>
          <p:nvPr>
            <p:ph type="title"/>
          </p:nvPr>
        </p:nvSpPr>
        <p:spPr>
          <a:xfrm>
            <a:off x="35496" y="44624"/>
            <a:ext cx="7992888" cy="548680"/>
          </a:xfrm>
        </p:spPr>
        <p:txBody>
          <a:bodyPr>
            <a:noAutofit/>
          </a:bodyPr>
          <a:lstStyle/>
          <a:p>
            <a:pPr>
              <a:buClr>
                <a:srgbClr val="C00000"/>
              </a:buClr>
            </a:pPr>
            <a:r>
              <a:rPr lang="en-IE" sz="4000" dirty="0" smtClean="0"/>
              <a:t>LO4 – Assessment Criteria</a:t>
            </a:r>
            <a:endParaRPr lang="en-GB" sz="4000" dirty="0"/>
          </a:p>
        </p:txBody>
      </p:sp>
    </p:spTree>
    <p:extLst>
      <p:ext uri="{BB962C8B-B14F-4D97-AF65-F5344CB8AC3E}">
        <p14:creationId xmlns:p14="http://schemas.microsoft.com/office/powerpoint/2010/main" val="2794140128"/>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1180196302"/>
              </p:ext>
            </p:extLst>
          </p:nvPr>
        </p:nvGraphicFramePr>
        <p:xfrm>
          <a:off x="251520" y="1022175"/>
          <a:ext cx="8640960" cy="5701285"/>
        </p:xfrm>
        <a:graphic>
          <a:graphicData uri="http://schemas.openxmlformats.org/drawingml/2006/table">
            <a:tbl>
              <a:tblPr firstRow="1" bandRow="1">
                <a:tableStyleId>{B301B821-A1FF-4177-AEE7-76D212191A09}</a:tableStyleId>
              </a:tblPr>
              <a:tblGrid>
                <a:gridCol w="1296144"/>
                <a:gridCol w="3312368"/>
                <a:gridCol w="1872208"/>
                <a:gridCol w="2160240"/>
              </a:tblGrid>
              <a:tr h="202312">
                <a:tc>
                  <a:txBody>
                    <a:bodyPr/>
                    <a:lstStyle/>
                    <a:p>
                      <a:pPr algn="ctr"/>
                      <a:r>
                        <a:rPr lang="en-GB" sz="870" dirty="0" smtClean="0">
                          <a:latin typeface="Arial" panose="020B0604020202020204" pitchFamily="34" charset="0"/>
                          <a:cs typeface="Arial" panose="020B0604020202020204" pitchFamily="34" charset="0"/>
                        </a:rPr>
                        <a:t>The Learner will</a:t>
                      </a:r>
                      <a:endParaRPr lang="en-GB" sz="87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870" dirty="0" smtClean="0">
                          <a:latin typeface="Arial" panose="020B0604020202020204" pitchFamily="34" charset="0"/>
                          <a:cs typeface="Arial" panose="020B0604020202020204" pitchFamily="34" charset="0"/>
                        </a:rPr>
                        <a:t>Pass</a:t>
                      </a:r>
                    </a:p>
                    <a:p>
                      <a:pPr algn="l"/>
                      <a:r>
                        <a:rPr lang="en-US" sz="870" dirty="0" smtClean="0">
                          <a:latin typeface="Arial" panose="020B0604020202020204" pitchFamily="34" charset="0"/>
                          <a:cs typeface="Arial" panose="020B0604020202020204" pitchFamily="34" charset="0"/>
                        </a:rPr>
                        <a:t>The assessment criteria are the Pass requirements for this unit.</a:t>
                      </a:r>
                      <a:endParaRPr lang="en-GB" sz="87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870" dirty="0" smtClean="0">
                          <a:latin typeface="Arial" panose="020B0604020202020204" pitchFamily="34" charset="0"/>
                          <a:cs typeface="Arial" panose="020B0604020202020204" pitchFamily="34" charset="0"/>
                        </a:rPr>
                        <a:t>Merit</a:t>
                      </a:r>
                    </a:p>
                    <a:p>
                      <a:pPr algn="l"/>
                      <a:r>
                        <a:rPr lang="en-US" sz="870" dirty="0" smtClean="0">
                          <a:latin typeface="Arial" panose="020B0604020202020204" pitchFamily="34" charset="0"/>
                          <a:cs typeface="Arial" panose="020B0604020202020204" pitchFamily="34" charset="0"/>
                        </a:rPr>
                        <a:t>To achieve a Merit the evidence must show that, in addition to the Pass criteria, the candidate is able to:</a:t>
                      </a:r>
                      <a:endParaRPr lang="en-GB" sz="87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870" dirty="0" smtClean="0">
                          <a:latin typeface="Arial" panose="020B0604020202020204" pitchFamily="34" charset="0"/>
                          <a:cs typeface="Arial" panose="020B0604020202020204" pitchFamily="34" charset="0"/>
                        </a:rPr>
                        <a:t>Distinction</a:t>
                      </a:r>
                    </a:p>
                    <a:p>
                      <a:pPr algn="l"/>
                      <a:r>
                        <a:rPr lang="en-US" sz="870" dirty="0" smtClean="0">
                          <a:latin typeface="Arial" panose="020B0604020202020204" pitchFamily="34" charset="0"/>
                          <a:cs typeface="Arial" panose="020B0604020202020204" pitchFamily="34" charset="0"/>
                        </a:rPr>
                        <a:t>To achieve a Distinction the evidence must show that, in addition to the Pass and Merit criteria, the candidate is able to:</a:t>
                      </a:r>
                      <a:endParaRPr lang="en-GB" sz="87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7147">
                <a:tc rowSpan="3">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1. Be able to maintain office equipment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P1: Demonstrate how to maintain office equipment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M1: Complete the process for reporting an office equipment maintenance issue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D1: Make recommendations for keeping office waste to a minimum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11481">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P2: Comply with health and safety requirements when using office equipment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endParaRPr lang="en-GB" sz="87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endParaRPr lang="en-GB" sz="87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2501">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P3: Report a hazard or issue relating to a specific piece of office equipment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r>
              <a:tr h="209128">
                <a:tc rowSpan="2">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2. Be able to order, maintain and issue stationery and supplies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P4: Complete a stock check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6909">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P5: Order and issue stock for use in an office, incorporating all key factors for consideration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M2: Contact the supplier to resolve issues with stock</a:t>
                      </a:r>
                      <a:endParaRPr kumimoji="0" lang="en-GB" sz="87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0" lang="en-GB" sz="87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5140">
                <a:tc rowSpan="3">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3. Be able to organise business travel and accommodation for colleagues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P6: Obtain and log all relevant travel requirements for a colleague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M3: Obtain and log all relevant travel requirements for a number of colleagues with different requirements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46729">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P7: Research and identify the options for all relevant travel and accommodation requirements for a colleague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M4: Research and identify the options for all relevant travel and accommodation requirements for a number of colleagues with different requirements</a:t>
                      </a:r>
                      <a:endParaRPr kumimoji="0" lang="en-GB" sz="87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D2: Make recommendations regarding travel and accommodation to colleagues, including contingency arrangements, providing justification for your recommendations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5140">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P8: Confirm and book business travel and accommodation requirements for a colleague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87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D3: Create a procedure for obtaining, logging, booking and confirming the travel and accommodation requirements of colleagues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9483">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4. Be able to manage diaries and diary systems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P9: Use and maintain different business diary systems for individuals effectively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M5: Manage the diaries of several colleagues in order to book an event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D4: Negotiate diary entries with others to ensure that diaries of required colleagues can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320040">
                <a:tc rowSpan="2">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5. Be able to manage incoming and outgoing mail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P10: Sort, distribute and organise incoming mail in a business, using the most appropriate option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82799">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P11: Dispatch outgoing mail using the most appropriate option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r>
            </a:tbl>
          </a:graphicData>
        </a:graphic>
      </p:graphicFrame>
    </p:spTree>
    <p:extLst>
      <p:ext uri="{BB962C8B-B14F-4D97-AF65-F5344CB8AC3E}">
        <p14:creationId xmlns:p14="http://schemas.microsoft.com/office/powerpoint/2010/main" val="4081539807"/>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dirty="0" smtClean="0"/>
              <a:t>Unit Aim</a:t>
            </a:r>
            <a:endParaRPr lang="en-GB" b="1" dirty="0" smtClean="0"/>
          </a:p>
        </p:txBody>
      </p:sp>
      <p:sp>
        <p:nvSpPr>
          <p:cNvPr id="2" name="Rectangle 1"/>
          <p:cNvSpPr/>
          <p:nvPr/>
        </p:nvSpPr>
        <p:spPr>
          <a:xfrm>
            <a:off x="208675" y="1052736"/>
            <a:ext cx="8654642" cy="5373779"/>
          </a:xfrm>
          <a:prstGeom prst="rect">
            <a:avLst/>
          </a:prstGeom>
        </p:spPr>
        <p:txBody>
          <a:bodyPr wrap="square" numCol="1" spcCol="72000">
            <a:spAutoFit/>
          </a:bodyPr>
          <a:lstStyle/>
          <a:p>
            <a:pPr marL="354013" indent="-354013">
              <a:buClr>
                <a:srgbClr val="C00000"/>
              </a:buClr>
              <a:buSzPct val="68000"/>
              <a:buFont typeface="Arial" panose="020B0604020202020204" pitchFamily="34" charset="0"/>
              <a:buChar char="►"/>
            </a:pPr>
            <a:r>
              <a:rPr lang="en-US" sz="2860" dirty="0"/>
              <a:t>This unit aims to develop some of the essential skills and knowledge needed in an administrative role in business. You will develop your skills in, and understanding of, different administrative processes including maintaining office equipment, ordering and issuing stationery and supplies and managing incoming and outgoing mail. </a:t>
            </a:r>
          </a:p>
          <a:p>
            <a:pPr marL="354013" indent="-354013">
              <a:buClr>
                <a:srgbClr val="C00000"/>
              </a:buClr>
              <a:buSzPct val="68000"/>
              <a:buFont typeface="Arial" panose="020B0604020202020204" pitchFamily="34" charset="0"/>
              <a:buChar char="►"/>
            </a:pPr>
            <a:r>
              <a:rPr lang="en-US" sz="2860" dirty="0"/>
              <a:t>The unit also aims to develop key administrative skills that will enable you to effectively organise business travel and accommodation for colleagues and to manage and co-ordinate the diaries of others using different diary systems. </a:t>
            </a:r>
          </a:p>
        </p:txBody>
      </p:sp>
    </p:spTree>
    <p:extLst>
      <p:ext uri="{BB962C8B-B14F-4D97-AF65-F5344CB8AC3E}">
        <p14:creationId xmlns:p14="http://schemas.microsoft.com/office/powerpoint/2010/main" val="3014566057"/>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9512" y="1002088"/>
            <a:ext cx="8712968" cy="5632311"/>
          </a:xfrm>
          <a:prstGeom prst="rect">
            <a:avLst/>
          </a:prstGeom>
        </p:spPr>
        <p:txBody>
          <a:bodyPr wrap="square">
            <a:spAutoFit/>
          </a:bodyPr>
          <a:lstStyle/>
          <a:p>
            <a:pPr marL="355600" indent="-355600">
              <a:buClr>
                <a:schemeClr val="accent1">
                  <a:lumMod val="75000"/>
                </a:schemeClr>
              </a:buClr>
              <a:buSzPct val="68000"/>
              <a:buFontTx/>
              <a:buChar char="►"/>
            </a:pPr>
            <a:r>
              <a:rPr lang="en-US" sz="2000" dirty="0" smtClean="0">
                <a:latin typeface="Arial" panose="020B0604020202020204" pitchFamily="34" charset="0"/>
                <a:cs typeface="Arial" panose="020B0604020202020204" pitchFamily="34" charset="0"/>
              </a:rPr>
              <a:t>Grading </a:t>
            </a:r>
            <a:r>
              <a:rPr lang="en-US" sz="2000" dirty="0">
                <a:latin typeface="Arial" panose="020B0604020202020204" pitchFamily="34" charset="0"/>
                <a:cs typeface="Arial" panose="020B0604020202020204" pitchFamily="34" charset="0"/>
              </a:rPr>
              <a:t>Criteria P9 requires learners to use and maintain diaries for individual colleagues. </a:t>
            </a:r>
            <a:endParaRPr lang="en-US" sz="2000" dirty="0" smtClean="0">
              <a:latin typeface="Arial" panose="020B0604020202020204" pitchFamily="34" charset="0"/>
              <a:cs typeface="Arial" panose="020B0604020202020204" pitchFamily="34" charset="0"/>
            </a:endParaRPr>
          </a:p>
          <a:p>
            <a:pPr marL="355600" indent="-355600">
              <a:buClr>
                <a:schemeClr val="accent1">
                  <a:lumMod val="75000"/>
                </a:schemeClr>
              </a:buClr>
              <a:buSzPct val="68000"/>
              <a:buFontTx/>
              <a:buChar char="►"/>
            </a:pPr>
            <a:r>
              <a:rPr lang="en-US" sz="2000" dirty="0" smtClean="0">
                <a:latin typeface="Arial" panose="020B0604020202020204" pitchFamily="34" charset="0"/>
                <a:cs typeface="Arial" panose="020B0604020202020204" pitchFamily="34" charset="0"/>
              </a:rPr>
              <a:t>M5 </a:t>
            </a:r>
            <a:r>
              <a:rPr lang="en-US" sz="2000" dirty="0">
                <a:latin typeface="Arial" panose="020B0604020202020204" pitchFamily="34" charset="0"/>
                <a:cs typeface="Arial" panose="020B0604020202020204" pitchFamily="34" charset="0"/>
              </a:rPr>
              <a:t>requires them to co-ordinate the diaries of several colleagues in order to book an event that they will all attend. </a:t>
            </a:r>
            <a:endParaRPr lang="en-US" sz="2000" dirty="0" smtClean="0">
              <a:latin typeface="Arial" panose="020B0604020202020204" pitchFamily="34" charset="0"/>
              <a:cs typeface="Arial" panose="020B0604020202020204" pitchFamily="34" charset="0"/>
            </a:endParaRPr>
          </a:p>
          <a:p>
            <a:pPr marL="355600" indent="-355600">
              <a:buClr>
                <a:schemeClr val="accent1">
                  <a:lumMod val="75000"/>
                </a:schemeClr>
              </a:buClr>
              <a:buSzPct val="68000"/>
              <a:buFontTx/>
              <a:buChar char="►"/>
            </a:pPr>
            <a:r>
              <a:rPr lang="en-US" sz="2000" dirty="0" smtClean="0">
                <a:latin typeface="Arial" panose="020B0604020202020204" pitchFamily="34" charset="0"/>
                <a:cs typeface="Arial" panose="020B0604020202020204" pitchFamily="34" charset="0"/>
              </a:rPr>
              <a:t>In </a:t>
            </a:r>
            <a:r>
              <a:rPr lang="en-US" sz="2000" dirty="0">
                <a:latin typeface="Arial" panose="020B0604020202020204" pitchFamily="34" charset="0"/>
                <a:cs typeface="Arial" panose="020B0604020202020204" pitchFamily="34" charset="0"/>
              </a:rPr>
              <a:t>order to meet D4, learners must negotiate with others to ensure that diaries of required colleagues can be </a:t>
            </a:r>
            <a:r>
              <a:rPr lang="en-US" sz="2000" dirty="0" smtClean="0">
                <a:latin typeface="Arial" panose="020B0604020202020204" pitchFamily="34" charset="0"/>
                <a:cs typeface="Arial" panose="020B0604020202020204" pitchFamily="34" charset="0"/>
              </a:rPr>
              <a:t>coordinated </a:t>
            </a:r>
            <a:r>
              <a:rPr lang="en-US" sz="2000" dirty="0">
                <a:latin typeface="Arial" panose="020B0604020202020204" pitchFamily="34" charset="0"/>
                <a:cs typeface="Arial" panose="020B0604020202020204" pitchFamily="34" charset="0"/>
              </a:rPr>
              <a:t>for an event. For example, this may require them to negotiate with one or more of the colleagues, or other colleagues within a business, to amend an existing meeting in order to free up a ‘best-fit’ timeslot. Alternatively, they may negotiate over a room booking, for example, if they need a larger capacity room that has already been booked by someone else. </a:t>
            </a:r>
            <a:endParaRPr lang="en-US" sz="2000" dirty="0" smtClean="0">
              <a:latin typeface="Arial" panose="020B0604020202020204" pitchFamily="34" charset="0"/>
              <a:cs typeface="Arial" panose="020B0604020202020204" pitchFamily="34" charset="0"/>
            </a:endParaRPr>
          </a:p>
          <a:p>
            <a:pPr marL="355600" indent="-355600">
              <a:buClr>
                <a:schemeClr val="accent1">
                  <a:lumMod val="75000"/>
                </a:schemeClr>
              </a:buClr>
              <a:buSzPct val="68000"/>
              <a:buFontTx/>
              <a:buChar char="►"/>
            </a:pPr>
            <a:r>
              <a:rPr lang="en-US" sz="2000" dirty="0" smtClean="0">
                <a:latin typeface="Arial" panose="020B0604020202020204" pitchFamily="34" charset="0"/>
                <a:cs typeface="Arial" panose="020B0604020202020204" pitchFamily="34" charset="0"/>
              </a:rPr>
              <a:t>Evidence </a:t>
            </a:r>
            <a:r>
              <a:rPr lang="en-US" sz="2000" dirty="0">
                <a:latin typeface="Arial" panose="020B0604020202020204" pitchFamily="34" charset="0"/>
                <a:cs typeface="Arial" panose="020B0604020202020204" pitchFamily="34" charset="0"/>
              </a:rPr>
              <a:t>for particular assessment criteria could be witnessed with the learner demonstrating their ability and fulfilling the role of an administration assistant in a variety of different business situations. </a:t>
            </a:r>
            <a:endParaRPr lang="en-US" sz="2000" dirty="0" smtClean="0">
              <a:latin typeface="Arial" panose="020B0604020202020204" pitchFamily="34" charset="0"/>
              <a:cs typeface="Arial" panose="020B0604020202020204" pitchFamily="34" charset="0"/>
            </a:endParaRPr>
          </a:p>
          <a:p>
            <a:pPr marL="355600" indent="-355600">
              <a:buClr>
                <a:schemeClr val="accent1">
                  <a:lumMod val="75000"/>
                </a:schemeClr>
              </a:buClr>
              <a:buSzPct val="68000"/>
              <a:buFontTx/>
              <a:buChar char="►"/>
            </a:pPr>
            <a:r>
              <a:rPr lang="en-US" sz="2000" dirty="0" smtClean="0">
                <a:latin typeface="Arial" panose="020B0604020202020204" pitchFamily="34" charset="0"/>
                <a:cs typeface="Arial" panose="020B0604020202020204" pitchFamily="34" charset="0"/>
              </a:rPr>
              <a:t>Any </a:t>
            </a:r>
            <a:r>
              <a:rPr lang="en-US" sz="2000" dirty="0">
                <a:latin typeface="Arial" panose="020B0604020202020204" pitchFamily="34" charset="0"/>
                <a:cs typeface="Arial" panose="020B0604020202020204" pitchFamily="34" charset="0"/>
              </a:rPr>
              <a:t>witness statements must be completed by the assessor. A witness statement on its own may not provide sufficient evidence unless it contains a detailed description of the learner's performance with clear reference to the grading criteria.</a:t>
            </a:r>
          </a:p>
        </p:txBody>
      </p:sp>
      <p:sp>
        <p:nvSpPr>
          <p:cNvPr id="6" name="Title 1"/>
          <p:cNvSpPr txBox="1">
            <a:spLocks/>
          </p:cNvSpPr>
          <p:nvPr/>
        </p:nvSpPr>
        <p:spPr>
          <a:xfrm>
            <a:off x="35496" y="0"/>
            <a:ext cx="7704856" cy="62068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4000" dirty="0"/>
              <a:t>Assessment Criterion </a:t>
            </a:r>
            <a:r>
              <a:rPr lang="en-GB" sz="4000" dirty="0" smtClean="0"/>
              <a:t>P9, M6, D4</a:t>
            </a:r>
            <a:endParaRPr lang="en-GB" sz="4000" dirty="0"/>
          </a:p>
        </p:txBody>
      </p:sp>
    </p:spTree>
    <p:extLst>
      <p:ext uri="{BB962C8B-B14F-4D97-AF65-F5344CB8AC3E}">
        <p14:creationId xmlns:p14="http://schemas.microsoft.com/office/powerpoint/2010/main" val="761355059"/>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Learning Outcomes</a:t>
            </a:r>
            <a:endParaRPr lang="en-GB" sz="3800" b="1" dirty="0" smtClean="0"/>
          </a:p>
        </p:txBody>
      </p:sp>
      <p:sp>
        <p:nvSpPr>
          <p:cNvPr id="2" name="Rectangle 1"/>
          <p:cNvSpPr/>
          <p:nvPr/>
        </p:nvSpPr>
        <p:spPr>
          <a:xfrm>
            <a:off x="208675" y="1033617"/>
            <a:ext cx="8654642" cy="5715411"/>
          </a:xfrm>
          <a:prstGeom prst="rect">
            <a:avLst/>
          </a:prstGeom>
        </p:spPr>
        <p:txBody>
          <a:bodyPr wrap="square" numCol="1" spcCol="72000">
            <a:spAutoFit/>
          </a:bodyPr>
          <a:lstStyle/>
          <a:p>
            <a:r>
              <a:rPr lang="en-US" sz="2030" dirty="0" smtClean="0"/>
              <a:t>4.1 - Understand </a:t>
            </a:r>
            <a:r>
              <a:rPr lang="en-US" sz="2030" dirty="0"/>
              <a:t>different diary systems used in a business (e.g. electronic diary systems, online diaries and paper diaries) </a:t>
            </a:r>
          </a:p>
          <a:p>
            <a:r>
              <a:rPr lang="en-US" sz="2030" dirty="0" smtClean="0"/>
              <a:t>4.2 - How </a:t>
            </a:r>
            <a:r>
              <a:rPr lang="en-US" sz="2030" dirty="0"/>
              <a:t>to keep and maintain diary systems for individuals i.e. </a:t>
            </a:r>
          </a:p>
          <a:p>
            <a:pPr marL="354013" indent="-354013">
              <a:buClr>
                <a:srgbClr val="C00000"/>
              </a:buClr>
              <a:buFont typeface="Wingdings" panose="05000000000000000000" pitchFamily="2" charset="2"/>
              <a:buChar char="§"/>
            </a:pPr>
            <a:r>
              <a:rPr lang="en-US" sz="2030" dirty="0" smtClean="0"/>
              <a:t>ensuring accuracy of entries made </a:t>
            </a:r>
          </a:p>
          <a:p>
            <a:pPr marL="354013" indent="-354013">
              <a:buClr>
                <a:srgbClr val="C00000"/>
              </a:buClr>
              <a:buFont typeface="Wingdings" panose="05000000000000000000" pitchFamily="2" charset="2"/>
              <a:buChar char="§"/>
            </a:pPr>
            <a:r>
              <a:rPr lang="en-US" sz="2030" dirty="0" smtClean="0"/>
              <a:t>responding to changes in a timely manner </a:t>
            </a:r>
          </a:p>
          <a:p>
            <a:pPr marL="354013" indent="-354013">
              <a:buClr>
                <a:srgbClr val="C00000"/>
              </a:buClr>
              <a:buFont typeface="Wingdings" panose="05000000000000000000" pitchFamily="2" charset="2"/>
              <a:buChar char="§"/>
            </a:pPr>
            <a:r>
              <a:rPr lang="en-US" sz="2030" dirty="0" smtClean="0"/>
              <a:t>communicating with all relevant parties involved </a:t>
            </a:r>
          </a:p>
          <a:p>
            <a:pPr marL="354013" indent="-354013">
              <a:buClr>
                <a:srgbClr val="C00000"/>
              </a:buClr>
              <a:buFont typeface="Wingdings" panose="05000000000000000000" pitchFamily="2" charset="2"/>
              <a:buChar char="§"/>
            </a:pPr>
            <a:r>
              <a:rPr lang="en-US" sz="2030" dirty="0" smtClean="0"/>
              <a:t>adhering to confidentiality requirements (e.g. keeping personal/sensitive information confidential, data protection legislation requirements) </a:t>
            </a:r>
          </a:p>
          <a:p>
            <a:pPr marL="354013" indent="-354013">
              <a:buClr>
                <a:srgbClr val="C00000"/>
              </a:buClr>
              <a:buFont typeface="Wingdings" panose="05000000000000000000" pitchFamily="2" charset="2"/>
              <a:buChar char="§"/>
            </a:pPr>
            <a:r>
              <a:rPr lang="en-GB" sz="2030" dirty="0" smtClean="0"/>
              <a:t>negotiating events or arrangements </a:t>
            </a:r>
          </a:p>
          <a:p>
            <a:pPr marL="354013" indent="-354013">
              <a:buClr>
                <a:srgbClr val="C00000"/>
              </a:buClr>
              <a:buFont typeface="Wingdings" panose="05000000000000000000" pitchFamily="2" charset="2"/>
              <a:buChar char="§"/>
            </a:pPr>
            <a:r>
              <a:rPr lang="en-GB" sz="2030" dirty="0" smtClean="0"/>
              <a:t>recording and confirming arrangements </a:t>
            </a:r>
          </a:p>
          <a:p>
            <a:pPr marL="354013" indent="-354013">
              <a:buClr>
                <a:srgbClr val="C00000"/>
              </a:buClr>
              <a:buFont typeface="Wingdings" panose="05000000000000000000" pitchFamily="2" charset="2"/>
              <a:buChar char="§"/>
            </a:pPr>
            <a:r>
              <a:rPr lang="en-US" sz="2030" dirty="0" smtClean="0"/>
              <a:t>reporting the impact of changes to relevant stakeholders </a:t>
            </a:r>
          </a:p>
          <a:p>
            <a:r>
              <a:rPr lang="en-US" sz="2030" dirty="0" smtClean="0"/>
              <a:t>4.3 - Managing </a:t>
            </a:r>
            <a:r>
              <a:rPr lang="en-US" sz="2030" dirty="0"/>
              <a:t>the constraints of diary systems i.e. </a:t>
            </a:r>
          </a:p>
          <a:p>
            <a:pPr marL="354013" indent="-354013">
              <a:buClr>
                <a:srgbClr val="C00000"/>
              </a:buClr>
              <a:buFont typeface="Wingdings" panose="05000000000000000000" pitchFamily="2" charset="2"/>
              <a:buChar char="§"/>
            </a:pPr>
            <a:r>
              <a:rPr lang="en-US" sz="2030" dirty="0" smtClean="0"/>
              <a:t>managing </a:t>
            </a:r>
            <a:r>
              <a:rPr lang="en-US" sz="2030" dirty="0"/>
              <a:t>multiple diaries for individuals </a:t>
            </a:r>
          </a:p>
          <a:p>
            <a:pPr marL="354013" indent="-354013">
              <a:buClr>
                <a:srgbClr val="C00000"/>
              </a:buClr>
              <a:buFont typeface="Wingdings" panose="05000000000000000000" pitchFamily="2" charset="2"/>
              <a:buChar char="§"/>
            </a:pPr>
            <a:r>
              <a:rPr lang="en-US" sz="2030" dirty="0" smtClean="0"/>
              <a:t>managing </a:t>
            </a:r>
            <a:r>
              <a:rPr lang="en-US" sz="2030" dirty="0"/>
              <a:t>different diary systems (e.g. paper and/or online diaries) </a:t>
            </a:r>
          </a:p>
          <a:p>
            <a:pPr marL="354013" indent="-354013">
              <a:buClr>
                <a:srgbClr val="C00000"/>
              </a:buClr>
              <a:buFont typeface="Wingdings" panose="05000000000000000000" pitchFamily="2" charset="2"/>
              <a:buChar char="§"/>
            </a:pPr>
            <a:r>
              <a:rPr lang="en-US" sz="2030" dirty="0" err="1" smtClean="0"/>
              <a:t>co-ordinating</a:t>
            </a:r>
            <a:r>
              <a:rPr lang="en-US" sz="2030" dirty="0" smtClean="0"/>
              <a:t> </a:t>
            </a:r>
            <a:r>
              <a:rPr lang="en-US" sz="2030" dirty="0"/>
              <a:t>individuals for meetings (e.g. planning ahead where possible) </a:t>
            </a:r>
          </a:p>
          <a:p>
            <a:pPr marL="354013" indent="-354013">
              <a:buClr>
                <a:srgbClr val="C00000"/>
              </a:buClr>
              <a:buFont typeface="Wingdings" panose="05000000000000000000" pitchFamily="2" charset="2"/>
              <a:buChar char="§"/>
            </a:pPr>
            <a:r>
              <a:rPr lang="en-US" sz="2030" dirty="0" smtClean="0"/>
              <a:t>coping </a:t>
            </a:r>
            <a:r>
              <a:rPr lang="en-US" sz="2030" dirty="0"/>
              <a:t>with diary systems that are not updated </a:t>
            </a:r>
            <a:r>
              <a:rPr lang="en-GB" sz="2030" dirty="0"/>
              <a:t>	</a:t>
            </a:r>
          </a:p>
        </p:txBody>
      </p:sp>
    </p:spTree>
    <p:extLst>
      <p:ext uri="{BB962C8B-B14F-4D97-AF65-F5344CB8AC3E}">
        <p14:creationId xmlns:p14="http://schemas.microsoft.com/office/powerpoint/2010/main" val="2704882494"/>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600" dirty="0" smtClean="0"/>
              <a:t>P9.1 – Diary Management</a:t>
            </a:r>
            <a:endParaRPr lang="en-GB" sz="3600" b="1" dirty="0" smtClean="0"/>
          </a:p>
        </p:txBody>
      </p:sp>
      <p:sp>
        <p:nvSpPr>
          <p:cNvPr id="2" name="Rectangle 1"/>
          <p:cNvSpPr/>
          <p:nvPr/>
        </p:nvSpPr>
        <p:spPr>
          <a:xfrm>
            <a:off x="208675" y="1033617"/>
            <a:ext cx="6379549" cy="5684633"/>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1580" dirty="0" smtClean="0"/>
              <a:t>For P9 you need to demonstrate an understanding of the </a:t>
            </a:r>
            <a:r>
              <a:rPr lang="en-US" sz="1580" dirty="0"/>
              <a:t>different diary systems used in a </a:t>
            </a:r>
            <a:r>
              <a:rPr lang="en-US" sz="1580" dirty="0" smtClean="0"/>
              <a:t>business. There are three types you need to discuss with examples.</a:t>
            </a:r>
          </a:p>
          <a:p>
            <a:pPr marL="627063" lvl="1" indent="-285750">
              <a:buClr>
                <a:srgbClr val="C00000"/>
              </a:buClr>
              <a:buSzPct val="68000"/>
              <a:buFont typeface="Arial" panose="020B0604020202020204" pitchFamily="34" charset="0"/>
              <a:buChar char="►"/>
            </a:pPr>
            <a:r>
              <a:rPr lang="en-US" sz="1580" b="1" dirty="0" smtClean="0"/>
              <a:t>electronic </a:t>
            </a:r>
            <a:r>
              <a:rPr lang="en-US" sz="1580" b="1" dirty="0"/>
              <a:t>diary </a:t>
            </a:r>
            <a:r>
              <a:rPr lang="en-US" sz="1580" b="1" dirty="0" smtClean="0"/>
              <a:t>systems </a:t>
            </a:r>
            <a:r>
              <a:rPr lang="en-US" sz="1580" dirty="0" smtClean="0"/>
              <a:t>– these are programs that manage the timings of meetings and schedules, they are interactive and can have all manner of features added, reminders, alarms, direct communication, to do lists etc. They can also be used in conjunction with other plans or external programs like spreadsheets.</a:t>
            </a:r>
          </a:p>
          <a:p>
            <a:pPr marL="627063" lvl="1" indent="-285750">
              <a:buClr>
                <a:srgbClr val="C00000"/>
              </a:buClr>
              <a:buSzPct val="68000"/>
              <a:buFont typeface="Arial" panose="020B0604020202020204" pitchFamily="34" charset="0"/>
              <a:buChar char="►"/>
            </a:pPr>
            <a:r>
              <a:rPr lang="en-US" sz="1580" b="1" dirty="0" smtClean="0"/>
              <a:t>online diaries </a:t>
            </a:r>
            <a:r>
              <a:rPr lang="en-US" sz="1580" dirty="0" smtClean="0"/>
              <a:t>– these are a step up and allow the electronic versions of these to be accessed on external devices like smartphones and PDA’s. They are synched so the information is always live, can have the same features but with the added benefit of multiple users so that diaries can be synched to each other and plans made in unison. The same level of contact is there, links to google sheets, email and printing.</a:t>
            </a:r>
          </a:p>
          <a:p>
            <a:pPr marL="627063" lvl="1" indent="-285750">
              <a:buClr>
                <a:srgbClr val="C00000"/>
              </a:buClr>
              <a:buSzPct val="68000"/>
              <a:buFont typeface="Arial" panose="020B0604020202020204" pitchFamily="34" charset="0"/>
              <a:buChar char="►"/>
            </a:pPr>
            <a:r>
              <a:rPr lang="en-US" sz="1580" b="1" dirty="0" smtClean="0"/>
              <a:t>paper diaries </a:t>
            </a:r>
            <a:r>
              <a:rPr lang="en-US" sz="1580" dirty="0" smtClean="0"/>
              <a:t>– these are old-school, written down in a book and used as carried reminders of to do lists. They are not interactive and do not synch with email or tracking but are stored so they can be referred to more easily than online versions.</a:t>
            </a:r>
          </a:p>
          <a:p>
            <a:pPr marL="0" lvl="1">
              <a:buClr>
                <a:srgbClr val="C00000"/>
              </a:buClr>
              <a:buSzPct val="68000"/>
            </a:pPr>
            <a:r>
              <a:rPr lang="en-US" sz="1580" b="1" dirty="0" smtClean="0">
                <a:solidFill>
                  <a:srgbClr val="FF0000"/>
                </a:solidFill>
              </a:rPr>
              <a:t>P9.1 – Task 01 – </a:t>
            </a:r>
            <a:r>
              <a:rPr lang="en-US" sz="1580" dirty="0" smtClean="0">
                <a:solidFill>
                  <a:srgbClr val="FF0000"/>
                </a:solidFill>
              </a:rPr>
              <a:t>Explain the different diary systems in context of a school, stating the advantages and disadvantages of each.</a:t>
            </a:r>
          </a:p>
        </p:txBody>
      </p:sp>
      <p:pic>
        <p:nvPicPr>
          <p:cNvPr id="1026" name="Picture 2" descr="Image result for diary management system"/>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841" t="19322" r="29022" b="13214"/>
          <a:stretch/>
        </p:blipFill>
        <p:spPr bwMode="auto">
          <a:xfrm>
            <a:off x="6588224" y="1052736"/>
            <a:ext cx="2304256" cy="137446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diary management system"/>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6600383" y="2528330"/>
            <a:ext cx="2304256" cy="1152129"/>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588224" y="3789042"/>
            <a:ext cx="2304256" cy="1080120"/>
          </a:xfrm>
          <a:prstGeom prst="rect">
            <a:avLst/>
          </a:prstGeom>
        </p:spPr>
      </p:pic>
      <p:pic>
        <p:nvPicPr>
          <p:cNvPr id="1030" name="Picture 6" descr="Image result for paper diary"/>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6588224" y="4941171"/>
            <a:ext cx="2304256" cy="101063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hlinkClick r:id="rId7" action="ppaction://hlinkfile"/>
          </p:cNvPr>
          <p:cNvSpPr txBox="1"/>
          <p:nvPr/>
        </p:nvSpPr>
        <p:spPr>
          <a:xfrm>
            <a:off x="6576064" y="6084585"/>
            <a:ext cx="2328575" cy="584775"/>
          </a:xfrm>
          <a:prstGeom prst="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GB" sz="1600" dirty="0" smtClean="0"/>
              <a:t>Diary Management System</a:t>
            </a:r>
            <a:endParaRPr lang="en-GB" sz="1600" dirty="0"/>
          </a:p>
        </p:txBody>
      </p:sp>
    </p:spTree>
    <p:extLst>
      <p:ext uri="{BB962C8B-B14F-4D97-AF65-F5344CB8AC3E}">
        <p14:creationId xmlns:p14="http://schemas.microsoft.com/office/powerpoint/2010/main" val="4276119545"/>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600" dirty="0" smtClean="0"/>
              <a:t>P9.2 – Diary Management System</a:t>
            </a:r>
            <a:endParaRPr lang="en-GB" sz="3600" b="1" dirty="0" smtClean="0"/>
          </a:p>
        </p:txBody>
      </p:sp>
      <p:sp>
        <p:nvSpPr>
          <p:cNvPr id="2" name="Rectangle 1"/>
          <p:cNvSpPr/>
          <p:nvPr/>
        </p:nvSpPr>
        <p:spPr>
          <a:xfrm>
            <a:off x="208675" y="1033617"/>
            <a:ext cx="6367389" cy="5509200"/>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1600" dirty="0" smtClean="0"/>
              <a:t>For P9.2, you need to explain best practice on how </a:t>
            </a:r>
            <a:r>
              <a:rPr lang="en-US" sz="1600" dirty="0"/>
              <a:t>to keep and maintain diary systems for </a:t>
            </a:r>
            <a:r>
              <a:rPr lang="en-US" sz="1600" dirty="0" smtClean="0"/>
              <a:t>individuals. </a:t>
            </a:r>
            <a:endParaRPr lang="en-US" sz="1600" dirty="0"/>
          </a:p>
          <a:p>
            <a:pPr marL="627063" lvl="1" indent="-285750">
              <a:buClr>
                <a:srgbClr val="C00000"/>
              </a:buClr>
              <a:buSzPct val="68000"/>
              <a:buFont typeface="Arial" panose="020B0604020202020204" pitchFamily="34" charset="0"/>
              <a:buChar char="►"/>
            </a:pPr>
            <a:r>
              <a:rPr lang="en-US" sz="1600" dirty="0"/>
              <a:t>ensuring accuracy of entries made </a:t>
            </a:r>
            <a:r>
              <a:rPr lang="en-US" sz="1600" dirty="0" smtClean="0"/>
              <a:t>– we take them as truth, 6am meeting is possible but early.</a:t>
            </a:r>
            <a:endParaRPr lang="en-US" sz="1600" dirty="0"/>
          </a:p>
          <a:p>
            <a:pPr marL="627063" lvl="1" indent="-285750">
              <a:buClr>
                <a:srgbClr val="C00000"/>
              </a:buClr>
              <a:buSzPct val="68000"/>
              <a:buFont typeface="Arial" panose="020B0604020202020204" pitchFamily="34" charset="0"/>
              <a:buChar char="►"/>
            </a:pPr>
            <a:r>
              <a:rPr lang="en-US" sz="1600" dirty="0"/>
              <a:t>responding to changes in a timely manner </a:t>
            </a:r>
            <a:r>
              <a:rPr lang="en-US" sz="1600" dirty="0" smtClean="0"/>
              <a:t>– plans should not fall behind otherwise the problem cascades.</a:t>
            </a:r>
            <a:endParaRPr lang="en-US" sz="1600" dirty="0"/>
          </a:p>
          <a:p>
            <a:pPr marL="627063" lvl="1" indent="-285750">
              <a:buClr>
                <a:srgbClr val="C00000"/>
              </a:buClr>
              <a:buSzPct val="68000"/>
              <a:buFont typeface="Arial" panose="020B0604020202020204" pitchFamily="34" charset="0"/>
              <a:buChar char="►"/>
            </a:pPr>
            <a:r>
              <a:rPr lang="en-US" sz="1600" dirty="0"/>
              <a:t>communicating with all relevant parties involved </a:t>
            </a:r>
            <a:r>
              <a:rPr lang="en-US" sz="1600" dirty="0" smtClean="0"/>
              <a:t>– everyone needs to know if you are coming to the meeting if it is your meeting.</a:t>
            </a:r>
            <a:endParaRPr lang="en-US" sz="1600" dirty="0"/>
          </a:p>
          <a:p>
            <a:pPr marL="627063" lvl="1" indent="-285750">
              <a:buClr>
                <a:srgbClr val="C00000"/>
              </a:buClr>
              <a:buSzPct val="68000"/>
              <a:buFont typeface="Arial" panose="020B0604020202020204" pitchFamily="34" charset="0"/>
              <a:buChar char="►"/>
            </a:pPr>
            <a:r>
              <a:rPr lang="en-US" sz="1600" dirty="0"/>
              <a:t>adhering to confidentiality requirements (e.g. keeping personal/sensitive information confidential, data protection legislation requirements) </a:t>
            </a:r>
            <a:r>
              <a:rPr lang="en-US" sz="1600" dirty="0" smtClean="0"/>
              <a:t>– offline electronic and online versions can have restrictions. Paper ones cannot.</a:t>
            </a:r>
            <a:endParaRPr lang="en-US" sz="1600" dirty="0"/>
          </a:p>
          <a:p>
            <a:pPr marL="627063" lvl="1" indent="-285750">
              <a:buClr>
                <a:srgbClr val="C00000"/>
              </a:buClr>
              <a:buSzPct val="68000"/>
              <a:buFont typeface="Arial" panose="020B0604020202020204" pitchFamily="34" charset="0"/>
              <a:buChar char="►"/>
            </a:pPr>
            <a:r>
              <a:rPr lang="en-US" sz="1600" dirty="0"/>
              <a:t>negotiating events or arrangements </a:t>
            </a:r>
            <a:r>
              <a:rPr lang="en-US" sz="1600" dirty="0" smtClean="0"/>
              <a:t>– sharing diaries allows for individuals to combine and negotiate plans.</a:t>
            </a:r>
            <a:endParaRPr lang="en-US" sz="1600" dirty="0"/>
          </a:p>
          <a:p>
            <a:pPr marL="627063" lvl="1" indent="-285750">
              <a:buClr>
                <a:srgbClr val="C00000"/>
              </a:buClr>
              <a:buSzPct val="68000"/>
              <a:buFont typeface="Arial" panose="020B0604020202020204" pitchFamily="34" charset="0"/>
              <a:buChar char="►"/>
            </a:pPr>
            <a:r>
              <a:rPr lang="en-US" sz="1600" dirty="0"/>
              <a:t>recording and confirming arrangements </a:t>
            </a:r>
            <a:r>
              <a:rPr lang="en-US" sz="1600" dirty="0" smtClean="0"/>
              <a:t>– the diary will confirm the meeting and make it seem more professional</a:t>
            </a:r>
            <a:endParaRPr lang="en-US" sz="1600" dirty="0"/>
          </a:p>
          <a:p>
            <a:pPr marL="627063" lvl="1" indent="-285750">
              <a:buClr>
                <a:srgbClr val="C00000"/>
              </a:buClr>
              <a:buSzPct val="68000"/>
              <a:buFont typeface="Arial" panose="020B0604020202020204" pitchFamily="34" charset="0"/>
              <a:buChar char="►"/>
            </a:pPr>
            <a:r>
              <a:rPr lang="en-US" sz="1600" dirty="0"/>
              <a:t>reporting the impact of changes to relevant stakeholders </a:t>
            </a:r>
            <a:r>
              <a:rPr lang="en-US" sz="1600" dirty="0" smtClean="0"/>
              <a:t>– used to track and monitor activity so stakeholders can see progress.</a:t>
            </a:r>
          </a:p>
          <a:p>
            <a:pPr>
              <a:buClr>
                <a:srgbClr val="C00000"/>
              </a:buClr>
              <a:buSzPct val="68000"/>
            </a:pPr>
            <a:r>
              <a:rPr lang="en-US" sz="1600" b="1" dirty="0" smtClean="0">
                <a:solidFill>
                  <a:srgbClr val="FF0000"/>
                </a:solidFill>
              </a:rPr>
              <a:t>P9.2 – Task 02 - </a:t>
            </a:r>
            <a:r>
              <a:rPr lang="en-US" sz="1600" dirty="0" smtClean="0">
                <a:solidFill>
                  <a:srgbClr val="FF0000"/>
                </a:solidFill>
              </a:rPr>
              <a:t>Explain best practice models in using an online or diary management system.</a:t>
            </a:r>
            <a:endParaRPr lang="en-US" sz="1600" dirty="0">
              <a:solidFill>
                <a:srgbClr val="FF0000"/>
              </a:solidFill>
            </a:endParaRPr>
          </a:p>
        </p:txBody>
      </p:sp>
      <p:pic>
        <p:nvPicPr>
          <p:cNvPr id="8" name="Picture 2" descr="Image result for diary management system"/>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841" t="19322" r="29022" b="13214"/>
          <a:stretch/>
        </p:blipFill>
        <p:spPr bwMode="auto">
          <a:xfrm>
            <a:off x="6588224" y="1052736"/>
            <a:ext cx="2304256" cy="137446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Image result for diary management system"/>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6600383" y="2528330"/>
            <a:ext cx="2304256" cy="115212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588224" y="3789042"/>
            <a:ext cx="2304256" cy="1080120"/>
          </a:xfrm>
          <a:prstGeom prst="rect">
            <a:avLst/>
          </a:prstGeom>
        </p:spPr>
      </p:pic>
      <p:pic>
        <p:nvPicPr>
          <p:cNvPr id="11" name="Picture 6" descr="Image result for paper diary"/>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6588224" y="4941171"/>
            <a:ext cx="2304256" cy="1010638"/>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hlinkClick r:id="rId7" action="ppaction://hlinkfile"/>
          </p:cNvPr>
          <p:cNvSpPr txBox="1"/>
          <p:nvPr/>
        </p:nvSpPr>
        <p:spPr>
          <a:xfrm>
            <a:off x="6576064" y="6084585"/>
            <a:ext cx="2328575" cy="584775"/>
          </a:xfrm>
          <a:prstGeom prst="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GB" sz="1600" dirty="0" smtClean="0"/>
              <a:t>Diary Management System</a:t>
            </a:r>
            <a:endParaRPr lang="en-GB" sz="1600" dirty="0"/>
          </a:p>
        </p:txBody>
      </p:sp>
    </p:spTree>
    <p:extLst>
      <p:ext uri="{BB962C8B-B14F-4D97-AF65-F5344CB8AC3E}">
        <p14:creationId xmlns:p14="http://schemas.microsoft.com/office/powerpoint/2010/main" val="1391017648"/>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600" dirty="0" smtClean="0"/>
              <a:t>P9.3 – Diary Management System</a:t>
            </a:r>
            <a:endParaRPr lang="en-GB" sz="3600" b="1" dirty="0" smtClean="0"/>
          </a:p>
        </p:txBody>
      </p:sp>
      <p:sp>
        <p:nvSpPr>
          <p:cNvPr id="2" name="Rectangle 1"/>
          <p:cNvSpPr/>
          <p:nvPr/>
        </p:nvSpPr>
        <p:spPr>
          <a:xfrm>
            <a:off x="208675" y="1033617"/>
            <a:ext cx="6367389" cy="5878532"/>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1600" dirty="0" smtClean="0"/>
              <a:t>For P9.3 </a:t>
            </a:r>
            <a:r>
              <a:rPr lang="en-US" sz="1600" dirty="0">
                <a:latin typeface="Arial" panose="020B0604020202020204" pitchFamily="34" charset="0"/>
                <a:cs typeface="Arial" panose="020B0604020202020204" pitchFamily="34" charset="0"/>
              </a:rPr>
              <a:t>requires </a:t>
            </a:r>
            <a:r>
              <a:rPr lang="en-US" sz="1600" dirty="0" smtClean="0">
                <a:latin typeface="Arial" panose="020B0604020202020204" pitchFamily="34" charset="0"/>
                <a:cs typeface="Arial" panose="020B0604020202020204" pitchFamily="34" charset="0"/>
              </a:rPr>
              <a:t>you to </a:t>
            </a:r>
            <a:r>
              <a:rPr lang="en-US" sz="1600" dirty="0">
                <a:latin typeface="Arial" panose="020B0604020202020204" pitchFamily="34" charset="0"/>
                <a:cs typeface="Arial" panose="020B0604020202020204" pitchFamily="34" charset="0"/>
              </a:rPr>
              <a:t>use and maintain diaries for individual colleagues</a:t>
            </a:r>
            <a:r>
              <a:rPr lang="en-US" sz="1600" dirty="0" smtClean="0">
                <a:latin typeface="Arial" panose="020B0604020202020204" pitchFamily="34" charset="0"/>
                <a:cs typeface="Arial" panose="020B0604020202020204" pitchFamily="34" charset="0"/>
              </a:rPr>
              <a:t>. These may be online, offline or paper based. Ideally in this scenario, you need to get hold of the plans for a member of staff for the day or week and plan it all out in a planner or downloaded diary program, or a diary app, that has access to printing our at least access to evidence it in screenshots.</a:t>
            </a:r>
          </a:p>
          <a:p>
            <a:pPr marL="285750" indent="-285750">
              <a:buClr>
                <a:srgbClr val="C00000"/>
              </a:buClr>
              <a:buSzPct val="68000"/>
              <a:buFont typeface="Arial" panose="020B0604020202020204" pitchFamily="34" charset="0"/>
              <a:buChar char="►"/>
            </a:pPr>
            <a:r>
              <a:rPr lang="en-US" sz="1600" dirty="0" smtClean="0">
                <a:latin typeface="Arial" panose="020B0604020202020204" pitchFamily="34" charset="0"/>
                <a:cs typeface="Arial" panose="020B0604020202020204" pitchFamily="34" charset="0"/>
              </a:rPr>
              <a:t>This plan needs to have at least 10 entries, all preferably work related, for a teacher that you plan for this would be a whole week of activities from departmental meetings to  individual student meetings or parents meetings.</a:t>
            </a:r>
          </a:p>
          <a:p>
            <a:pPr marL="285750" indent="-285750">
              <a:buClr>
                <a:srgbClr val="C00000"/>
              </a:buClr>
              <a:buSzPct val="68000"/>
              <a:buFont typeface="Arial" panose="020B0604020202020204" pitchFamily="34" charset="0"/>
              <a:buChar char="►"/>
            </a:pPr>
            <a:r>
              <a:rPr lang="en-US" sz="1600" dirty="0" smtClean="0">
                <a:latin typeface="Arial" panose="020B0604020202020204" pitchFamily="34" charset="0"/>
                <a:cs typeface="Arial" panose="020B0604020202020204" pitchFamily="34" charset="0"/>
              </a:rPr>
              <a:t>Your evidence should be presented with examples in a report and needs to include:</a:t>
            </a:r>
          </a:p>
          <a:p>
            <a:pPr marL="742950" lvl="1" indent="-285750">
              <a:buClr>
                <a:srgbClr val="C00000"/>
              </a:buClr>
              <a:buSzPct val="68000"/>
              <a:buFont typeface="Arial" panose="020B0604020202020204" pitchFamily="34" charset="0"/>
              <a:buChar char="►"/>
            </a:pPr>
            <a:r>
              <a:rPr lang="en-US" sz="1600" dirty="0" smtClean="0"/>
              <a:t>Times and dates of meetings</a:t>
            </a:r>
          </a:p>
          <a:p>
            <a:pPr marL="742950" lvl="1" indent="-285750">
              <a:buClr>
                <a:srgbClr val="C00000"/>
              </a:buClr>
              <a:buSzPct val="68000"/>
              <a:buFont typeface="Arial" panose="020B0604020202020204" pitchFamily="34" charset="0"/>
              <a:buChar char="►"/>
            </a:pPr>
            <a:r>
              <a:rPr lang="en-US" sz="1600" dirty="0" smtClean="0"/>
              <a:t>Items to bring to meetings.</a:t>
            </a:r>
          </a:p>
          <a:p>
            <a:pPr marL="742950" lvl="1" indent="-285750">
              <a:buClr>
                <a:srgbClr val="C00000"/>
              </a:buClr>
              <a:buSzPct val="68000"/>
              <a:buFont typeface="Arial" panose="020B0604020202020204" pitchFamily="34" charset="0"/>
              <a:buChar char="►"/>
            </a:pPr>
            <a:r>
              <a:rPr lang="en-US" sz="1600" dirty="0" smtClean="0"/>
              <a:t>Who the meeting should be with.</a:t>
            </a:r>
          </a:p>
          <a:p>
            <a:pPr marL="742950" lvl="1" indent="-285750">
              <a:buClr>
                <a:srgbClr val="C00000"/>
              </a:buClr>
              <a:buSzPct val="68000"/>
              <a:buFont typeface="Arial" panose="020B0604020202020204" pitchFamily="34" charset="0"/>
              <a:buChar char="►"/>
            </a:pPr>
            <a:r>
              <a:rPr lang="en-US" sz="1600" dirty="0" smtClean="0"/>
              <a:t>What the meetings are about.</a:t>
            </a:r>
          </a:p>
          <a:p>
            <a:pPr marL="742950" lvl="1" indent="-285750">
              <a:buClr>
                <a:srgbClr val="C00000"/>
              </a:buClr>
              <a:buSzPct val="68000"/>
              <a:buFont typeface="Arial" panose="020B0604020202020204" pitchFamily="34" charset="0"/>
              <a:buChar char="►"/>
            </a:pPr>
            <a:r>
              <a:rPr lang="en-US" sz="1600" dirty="0" smtClean="0"/>
              <a:t>Location or room number of the meeting.</a:t>
            </a:r>
          </a:p>
          <a:p>
            <a:pPr marL="742950" lvl="1" indent="-285750">
              <a:buClr>
                <a:srgbClr val="C00000"/>
              </a:buClr>
              <a:buSzPct val="68000"/>
              <a:buFont typeface="Arial" panose="020B0604020202020204" pitchFamily="34" charset="0"/>
              <a:buChar char="►"/>
            </a:pPr>
            <a:r>
              <a:rPr lang="en-US" sz="1600" dirty="0" smtClean="0"/>
              <a:t>Example: Meeting with Bob Scott, 11.15, room 101, about homework, present Jon Smith. Bring spreadsheet of previous homeworks. Contact Jon by email beforehand to confirm agenda.</a:t>
            </a:r>
          </a:p>
          <a:p>
            <a:pPr>
              <a:buClr>
                <a:srgbClr val="C00000"/>
              </a:buClr>
              <a:buSzPct val="68000"/>
            </a:pPr>
            <a:r>
              <a:rPr lang="en-US" sz="1600" b="1" dirty="0" smtClean="0">
                <a:solidFill>
                  <a:srgbClr val="FF0000"/>
                </a:solidFill>
              </a:rPr>
              <a:t>P9.3 – Task 03 – </a:t>
            </a:r>
            <a:r>
              <a:rPr lang="en-US" sz="1600" dirty="0" smtClean="0">
                <a:solidFill>
                  <a:srgbClr val="FF0000"/>
                </a:solidFill>
                <a:latin typeface="Arial" panose="020B0604020202020204" pitchFamily="34" charset="0"/>
                <a:cs typeface="Arial" panose="020B0604020202020204" pitchFamily="34" charset="0"/>
              </a:rPr>
              <a:t>Create, use </a:t>
            </a:r>
            <a:r>
              <a:rPr lang="en-US" sz="1600" dirty="0">
                <a:solidFill>
                  <a:srgbClr val="FF0000"/>
                </a:solidFill>
                <a:latin typeface="Arial" panose="020B0604020202020204" pitchFamily="34" charset="0"/>
                <a:cs typeface="Arial" panose="020B0604020202020204" pitchFamily="34" charset="0"/>
              </a:rPr>
              <a:t>and maintain </a:t>
            </a:r>
            <a:r>
              <a:rPr lang="en-US" sz="1600" dirty="0" smtClean="0">
                <a:solidFill>
                  <a:srgbClr val="FF0000"/>
                </a:solidFill>
                <a:latin typeface="Arial" panose="020B0604020202020204" pitchFamily="34" charset="0"/>
                <a:cs typeface="Arial" panose="020B0604020202020204" pitchFamily="34" charset="0"/>
              </a:rPr>
              <a:t>a diary </a:t>
            </a:r>
            <a:r>
              <a:rPr lang="en-US" sz="1600" dirty="0">
                <a:solidFill>
                  <a:srgbClr val="FF0000"/>
                </a:solidFill>
                <a:latin typeface="Arial" panose="020B0604020202020204" pitchFamily="34" charset="0"/>
                <a:cs typeface="Arial" panose="020B0604020202020204" pitchFamily="34" charset="0"/>
              </a:rPr>
              <a:t>for individual colleagues. </a:t>
            </a:r>
            <a:endParaRPr lang="en-US" sz="1600" dirty="0">
              <a:solidFill>
                <a:srgbClr val="FF0000"/>
              </a:solidFill>
            </a:endParaRPr>
          </a:p>
        </p:txBody>
      </p:sp>
      <p:pic>
        <p:nvPicPr>
          <p:cNvPr id="8" name="Picture 2" descr="Image result for diary management system"/>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841" t="19322" r="29022" b="13214"/>
          <a:stretch/>
        </p:blipFill>
        <p:spPr bwMode="auto">
          <a:xfrm>
            <a:off x="6588224" y="1052736"/>
            <a:ext cx="2304256" cy="137446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Image result for diary management system"/>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6600383" y="2528330"/>
            <a:ext cx="2304256" cy="115212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588224" y="3789042"/>
            <a:ext cx="2304256" cy="1080120"/>
          </a:xfrm>
          <a:prstGeom prst="rect">
            <a:avLst/>
          </a:prstGeom>
        </p:spPr>
      </p:pic>
      <p:pic>
        <p:nvPicPr>
          <p:cNvPr id="11" name="Picture 6" descr="Image result for paper diary"/>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6588224" y="4941171"/>
            <a:ext cx="2304256" cy="1010638"/>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hlinkClick r:id="rId7" action="ppaction://hlinkfile"/>
          </p:cNvPr>
          <p:cNvSpPr txBox="1"/>
          <p:nvPr/>
        </p:nvSpPr>
        <p:spPr>
          <a:xfrm>
            <a:off x="6576064" y="6084585"/>
            <a:ext cx="2328575" cy="584775"/>
          </a:xfrm>
          <a:prstGeom prst="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GB" sz="1600" dirty="0" smtClean="0"/>
              <a:t>Diary Management System</a:t>
            </a:r>
            <a:endParaRPr lang="en-GB" sz="1600" dirty="0"/>
          </a:p>
        </p:txBody>
      </p:sp>
    </p:spTree>
    <p:extLst>
      <p:ext uri="{BB962C8B-B14F-4D97-AF65-F5344CB8AC3E}">
        <p14:creationId xmlns:p14="http://schemas.microsoft.com/office/powerpoint/2010/main" val="322866058"/>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600" dirty="0" smtClean="0"/>
              <a:t>M5.1 – Multiple Staff Diaries</a:t>
            </a:r>
            <a:endParaRPr lang="en-GB" sz="3600" b="1" dirty="0" smtClean="0"/>
          </a:p>
        </p:txBody>
      </p:sp>
      <p:sp>
        <p:nvSpPr>
          <p:cNvPr id="2" name="Rectangle 1"/>
          <p:cNvSpPr/>
          <p:nvPr/>
        </p:nvSpPr>
        <p:spPr>
          <a:xfrm>
            <a:off x="208675" y="1033617"/>
            <a:ext cx="5875493" cy="5509200"/>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1600" dirty="0"/>
              <a:t>For </a:t>
            </a:r>
            <a:r>
              <a:rPr lang="en-US" sz="1600" dirty="0" smtClean="0"/>
              <a:t>M5 you need to show evidence that you can manage the </a:t>
            </a:r>
            <a:r>
              <a:rPr lang="en-US" sz="1600" dirty="0"/>
              <a:t>diaries of several colleagues in order to book an </a:t>
            </a:r>
            <a:r>
              <a:rPr lang="en-US" sz="1600" dirty="0" smtClean="0"/>
              <a:t>event. Evidence for this needs to be similar in line to P9.3 but for multiple staff members. </a:t>
            </a:r>
          </a:p>
          <a:p>
            <a:pPr marL="285750" indent="-285750">
              <a:buClr>
                <a:srgbClr val="C00000"/>
              </a:buClr>
              <a:buSzPct val="68000"/>
              <a:buFont typeface="Arial" panose="020B0604020202020204" pitchFamily="34" charset="0"/>
              <a:buChar char="►"/>
            </a:pPr>
            <a:r>
              <a:rPr lang="en-US" sz="1600" dirty="0" smtClean="0"/>
              <a:t>For this I would use a specific Diary Management Program that allows multiple staff access with notifications like </a:t>
            </a:r>
            <a:r>
              <a:rPr lang="en-US" sz="1600" dirty="0" smtClean="0">
                <a:hlinkClick r:id="rId3"/>
              </a:rPr>
              <a:t>Schedule IT</a:t>
            </a:r>
            <a:r>
              <a:rPr lang="en-US" sz="1600" dirty="0" smtClean="0"/>
              <a:t>. In this program I would evidence the following:</a:t>
            </a:r>
          </a:p>
          <a:p>
            <a:pPr marL="285750" indent="-285750">
              <a:buClr>
                <a:srgbClr val="C00000"/>
              </a:buClr>
              <a:buSzPct val="68000"/>
              <a:buFont typeface="Arial" panose="020B0604020202020204" pitchFamily="34" charset="0"/>
              <a:buChar char="►"/>
            </a:pPr>
            <a:r>
              <a:rPr lang="en-US" sz="1600" dirty="0" smtClean="0"/>
              <a:t>Install it on a computer (do not evidence)</a:t>
            </a:r>
          </a:p>
          <a:p>
            <a:pPr marL="285750" indent="-285750">
              <a:buClr>
                <a:srgbClr val="C00000"/>
              </a:buClr>
              <a:buSzPct val="68000"/>
              <a:buFont typeface="Arial" panose="020B0604020202020204" pitchFamily="34" charset="0"/>
              <a:buChar char="►"/>
            </a:pPr>
            <a:r>
              <a:rPr lang="en-US" sz="1600" dirty="0" smtClean="0"/>
              <a:t>Add in the diaries of the Business Department Staff for a Week, including lesson timetables.</a:t>
            </a:r>
          </a:p>
          <a:p>
            <a:pPr marL="285750" indent="-285750">
              <a:buClr>
                <a:srgbClr val="C00000"/>
              </a:buClr>
              <a:buSzPct val="68000"/>
              <a:buFont typeface="Arial" panose="020B0604020202020204" pitchFamily="34" charset="0"/>
              <a:buChar char="►"/>
            </a:pPr>
            <a:r>
              <a:rPr lang="en-US" sz="1600" dirty="0" smtClean="0"/>
              <a:t>Add in Room Availability for a week.</a:t>
            </a:r>
          </a:p>
          <a:p>
            <a:pPr marL="285750" indent="-285750">
              <a:buClr>
                <a:srgbClr val="C00000"/>
              </a:buClr>
              <a:buSzPct val="68000"/>
              <a:buFont typeface="Arial" panose="020B0604020202020204" pitchFamily="34" charset="0"/>
              <a:buChar char="►"/>
            </a:pPr>
            <a:r>
              <a:rPr lang="en-US" sz="1600" dirty="0" smtClean="0"/>
              <a:t>Plan a department meeting for during a school day (not after school is over). This has to be when there is a room available and staff are all free. (Not lunch or break time either)</a:t>
            </a:r>
          </a:p>
          <a:p>
            <a:pPr marL="285750" indent="-285750">
              <a:buClr>
                <a:srgbClr val="C00000"/>
              </a:buClr>
              <a:buSzPct val="68000"/>
              <a:buFont typeface="Arial" panose="020B0604020202020204" pitchFamily="34" charset="0"/>
              <a:buChar char="►"/>
            </a:pPr>
            <a:r>
              <a:rPr lang="en-US" sz="1600" dirty="0" smtClean="0"/>
              <a:t>Use the program to send an email to all of the staff involved and to the person in charge of room booking if needed.</a:t>
            </a:r>
          </a:p>
          <a:p>
            <a:pPr marL="285750" indent="-285750">
              <a:buClr>
                <a:srgbClr val="C00000"/>
              </a:buClr>
              <a:buSzPct val="68000"/>
              <a:buFont typeface="Arial" panose="020B0604020202020204" pitchFamily="34" charset="0"/>
              <a:buChar char="►"/>
            </a:pPr>
            <a:r>
              <a:rPr lang="en-US" sz="1600" dirty="0" smtClean="0"/>
              <a:t>Evidence the confirmation replies and have one of the department make an agenda (or use one from before).</a:t>
            </a:r>
          </a:p>
          <a:p>
            <a:pPr marL="285750" indent="-285750">
              <a:buClr>
                <a:srgbClr val="C00000"/>
              </a:buClr>
              <a:buSzPct val="68000"/>
              <a:buFont typeface="Arial" panose="020B0604020202020204" pitchFamily="34" charset="0"/>
              <a:buChar char="►"/>
            </a:pPr>
            <a:r>
              <a:rPr lang="en-US" sz="1600" dirty="0" smtClean="0"/>
              <a:t>Show sending out the agenda and meeting confirmation.</a:t>
            </a:r>
            <a:endParaRPr lang="en-US" sz="1600" dirty="0"/>
          </a:p>
          <a:p>
            <a:pPr>
              <a:buClr>
                <a:srgbClr val="C00000"/>
              </a:buClr>
              <a:buSzPct val="68000"/>
            </a:pPr>
            <a:r>
              <a:rPr lang="en-US" sz="1600" b="1" dirty="0" smtClean="0">
                <a:solidFill>
                  <a:srgbClr val="FF0000"/>
                </a:solidFill>
              </a:rPr>
              <a:t>M5.1 – Task 04 – </a:t>
            </a:r>
            <a:r>
              <a:rPr lang="en-US" sz="1600" dirty="0">
                <a:solidFill>
                  <a:srgbClr val="FF0000"/>
                </a:solidFill>
                <a:latin typeface="Arial" panose="020B0604020202020204" pitchFamily="34" charset="0"/>
                <a:cs typeface="Arial" panose="020B0604020202020204" pitchFamily="34" charset="0"/>
              </a:rPr>
              <a:t>Manage the diaries of several colleagues in order to book an </a:t>
            </a:r>
            <a:r>
              <a:rPr lang="en-US" sz="1600" dirty="0" smtClean="0">
                <a:solidFill>
                  <a:srgbClr val="FF0000"/>
                </a:solidFill>
                <a:latin typeface="Arial" panose="020B0604020202020204" pitchFamily="34" charset="0"/>
                <a:cs typeface="Arial" panose="020B0604020202020204" pitchFamily="34" charset="0"/>
              </a:rPr>
              <a:t>event</a:t>
            </a:r>
            <a:r>
              <a:rPr lang="en-US" sz="1600" dirty="0" smtClean="0">
                <a:solidFill>
                  <a:srgbClr val="FF0000"/>
                </a:solidFill>
              </a:rPr>
              <a:t>. </a:t>
            </a:r>
            <a:endParaRPr lang="en-US" sz="1600" dirty="0">
              <a:solidFill>
                <a:srgbClr val="FF0000"/>
              </a:solidFill>
              <a:latin typeface="Arial" panose="020B0604020202020204" pitchFamily="34" charset="0"/>
              <a:cs typeface="Arial" panose="020B0604020202020204" pitchFamily="34" charset="0"/>
            </a:endParaRPr>
          </a:p>
        </p:txBody>
      </p:sp>
      <p:pic>
        <p:nvPicPr>
          <p:cNvPr id="3" name="Picture 2"/>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084168" y="1124744"/>
            <a:ext cx="2808312" cy="587787"/>
          </a:xfrm>
          <a:prstGeom prst="rect">
            <a:avLst/>
          </a:prstGeom>
        </p:spPr>
      </p:pic>
      <p:pic>
        <p:nvPicPr>
          <p:cNvPr id="4" name="Picture 3"/>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084168" y="1819350"/>
            <a:ext cx="2808312" cy="915068"/>
          </a:xfrm>
          <a:prstGeom prst="rect">
            <a:avLst/>
          </a:prstGeom>
        </p:spPr>
      </p:pic>
      <p:pic>
        <p:nvPicPr>
          <p:cNvPr id="5" name="Picture 4"/>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6084168" y="2924944"/>
            <a:ext cx="2808712" cy="1770711"/>
          </a:xfrm>
          <a:prstGeom prst="rect">
            <a:avLst/>
          </a:prstGeom>
        </p:spPr>
      </p:pic>
      <p:pic>
        <p:nvPicPr>
          <p:cNvPr id="6" name="Picture 5"/>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6084168" y="4797152"/>
            <a:ext cx="2808312" cy="1136698"/>
          </a:xfrm>
          <a:prstGeom prst="rect">
            <a:avLst/>
          </a:prstGeom>
        </p:spPr>
      </p:pic>
      <p:sp>
        <p:nvSpPr>
          <p:cNvPr id="13" name="TextBox 12">
            <a:hlinkClick r:id="rId8" action="ppaction://hlinkfile"/>
          </p:cNvPr>
          <p:cNvSpPr txBox="1"/>
          <p:nvPr/>
        </p:nvSpPr>
        <p:spPr>
          <a:xfrm>
            <a:off x="6342192" y="6204263"/>
            <a:ext cx="2328575" cy="338554"/>
          </a:xfrm>
          <a:prstGeom prst="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GB" sz="1600" dirty="0" smtClean="0"/>
              <a:t>Schedule IT guide</a:t>
            </a:r>
            <a:endParaRPr lang="en-GB" sz="1600" dirty="0"/>
          </a:p>
        </p:txBody>
      </p:sp>
    </p:spTree>
    <p:extLst>
      <p:ext uri="{BB962C8B-B14F-4D97-AF65-F5344CB8AC3E}">
        <p14:creationId xmlns:p14="http://schemas.microsoft.com/office/powerpoint/2010/main" val="159928460"/>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76DD945F-B7B0-4691-A0D0-E2EAD6DA23B3}">
  <ds:schemaRefs>
    <ds:schemaRef ds:uri="http://schemas.microsoft.com/office/2006/documentManagement/types"/>
    <ds:schemaRef ds:uri="http://www.w3.org/XML/1998/namespace"/>
    <ds:schemaRef ds:uri="http://purl.org/dc/elements/1.1/"/>
    <ds:schemaRef ds:uri="http://purl.org/dc/dcmitype/"/>
    <ds:schemaRef ds:uri="http://schemas.openxmlformats.org/package/2006/metadata/core-properties"/>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Enderoth</Template>
  <TotalTime>75645</TotalTime>
  <Words>2128</Words>
  <Application>Microsoft Office PowerPoint</Application>
  <PresentationFormat>On-screen Show (4:3)</PresentationFormat>
  <Paragraphs>128</Paragraphs>
  <Slides>11</Slides>
  <Notes>11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Arial</vt:lpstr>
      <vt:lpstr>Calibri</vt:lpstr>
      <vt:lpstr>Lucida Sans Unicode</vt:lpstr>
      <vt:lpstr>Verdana</vt:lpstr>
      <vt:lpstr>Wingdings</vt:lpstr>
      <vt:lpstr>Wingdings 2</vt:lpstr>
      <vt:lpstr>Wingdings 3</vt:lpstr>
      <vt:lpstr>Enderoth</vt:lpstr>
      <vt:lpstr>PowerPoint Presentation</vt:lpstr>
      <vt:lpstr>Assessment Criteria</vt:lpstr>
      <vt:lpstr>Unit Aim</vt:lpstr>
      <vt:lpstr>PowerPoint Presentation</vt:lpstr>
      <vt:lpstr>Learning Outcomes</vt:lpstr>
      <vt:lpstr>P9.1 – Diary Management</vt:lpstr>
      <vt:lpstr>P9.2 – Diary Management System</vt:lpstr>
      <vt:lpstr>P9.3 – Diary Management System</vt:lpstr>
      <vt:lpstr>M5.1 – Multiple Staff Diaries</vt:lpstr>
      <vt:lpstr>D4.1 – Rearranging Staff Diaries</vt:lpstr>
      <vt:lpstr>LO4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LO1 - Know the common components of computer systems</dc:title>
  <dc:subject>eBusiness</dc:subject>
  <dc:creator>Enderoth</dc:creator>
  <cp:lastModifiedBy>Stephen Rafferty</cp:lastModifiedBy>
  <cp:revision>2068</cp:revision>
  <cp:lastPrinted>2014-01-22T18:25:48Z</cp:lastPrinted>
  <dcterms:created xsi:type="dcterms:W3CDTF">2008-03-12T11:01:44Z</dcterms:created>
  <dcterms:modified xsi:type="dcterms:W3CDTF">2018-07-24T08:20:22Z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